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73" r:id="rId3"/>
    <p:sldId id="267" r:id="rId4"/>
    <p:sldId id="258" r:id="rId5"/>
    <p:sldId id="259" r:id="rId6"/>
    <p:sldId id="275" r:id="rId7"/>
    <p:sldId id="276" r:id="rId8"/>
    <p:sldId id="268" r:id="rId9"/>
    <p:sldId id="269" r:id="rId10"/>
    <p:sldId id="270" r:id="rId11"/>
    <p:sldId id="271" r:id="rId12"/>
    <p:sldId id="260" r:id="rId13"/>
    <p:sldId id="272" r:id="rId14"/>
    <p:sldId id="281" r:id="rId15"/>
    <p:sldId id="278" r:id="rId16"/>
    <p:sldId id="263" r:id="rId17"/>
    <p:sldId id="277" r:id="rId18"/>
    <p:sldId id="279" r:id="rId19"/>
    <p:sldId id="264" r:id="rId20"/>
    <p:sldId id="265" r:id="rId21"/>
    <p:sldId id="266" r:id="rId22"/>
    <p:sldId id="28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3FE6-1162-4393-9032-6572235833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Sassoon Penpals Joined" panose="02000400000000000000" pitchFamily="50" charset="0"/>
              </a:rPr>
              <a:t>Parents Meeting</a:t>
            </a:r>
            <a:endParaRPr lang="en-GB" b="1" dirty="0">
              <a:latin typeface="Sassoon Penpals Joined" panose="02000400000000000000" pitchFamily="50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9E6E15-7984-4FAF-8FF0-C609DAA24B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Sassoon Penpals Joined" panose="02000400000000000000" pitchFamily="50" charset="0"/>
              </a:rPr>
              <a:t>Academic Year 2025 - 2026</a:t>
            </a:r>
            <a:endParaRPr lang="en-GB" sz="3600" dirty="0">
              <a:latin typeface="Sassoon Penpals Joined" panose="02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917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latin typeface="Sassoon Penpals Joined" panose="02000400000000000000" pitchFamily="50" charset="0"/>
              </a:rPr>
              <a:t>Guided reading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1371" y="2436154"/>
            <a:ext cx="3776993" cy="358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30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latin typeface="Sassoon Penpals Joined" panose="02000400000000000000" pitchFamily="50" charset="0"/>
              </a:rPr>
              <a:t>Comprehension is key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4754" y="1907176"/>
            <a:ext cx="5888512" cy="423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615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8A390-3C9C-49C0-A645-77F8021B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254" y="1130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Sassoon Penpals Joined" panose="02000400000000000000" pitchFamily="50" charset="0"/>
              </a:rPr>
              <a:t/>
            </a:r>
            <a:br>
              <a:rPr lang="en-US" b="1" dirty="0">
                <a:latin typeface="Sassoon Penpals Joined" panose="02000400000000000000" pitchFamily="50" charset="0"/>
              </a:rPr>
            </a:br>
            <a:r>
              <a:rPr lang="en-US" b="1" dirty="0">
                <a:latin typeface="Sassoon Penpals Joined" panose="02000400000000000000" pitchFamily="50" charset="0"/>
              </a:rPr>
              <a:t>Class Novels</a:t>
            </a:r>
            <a:endParaRPr lang="en-GB" b="1" dirty="0">
              <a:latin typeface="Sassoon Penpals Joined" panose="02000400000000000000" pitchFamily="50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1557" y="914180"/>
            <a:ext cx="3063786" cy="47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02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Sassoon Penpals Joined" panose="02000400000000000000" pitchFamily="50" charset="0"/>
              </a:rPr>
              <a:t/>
            </a:r>
            <a:br>
              <a:rPr lang="en-GB" dirty="0">
                <a:latin typeface="Sassoon Penpals Joined" panose="02000400000000000000" pitchFamily="50" charset="0"/>
              </a:rPr>
            </a:br>
            <a:r>
              <a:rPr lang="en-GB" dirty="0">
                <a:latin typeface="Sassoon Penpals Joined" panose="02000400000000000000" pitchFamily="50" charset="0"/>
              </a:rPr>
              <a:t/>
            </a:r>
            <a:br>
              <a:rPr lang="en-GB" dirty="0">
                <a:latin typeface="Sassoon Penpals Joined" panose="02000400000000000000" pitchFamily="50" charset="0"/>
              </a:rPr>
            </a:br>
            <a:r>
              <a:rPr lang="en-GB" dirty="0">
                <a:latin typeface="Sassoon Penpals Joined" panose="02000400000000000000" pitchFamily="50" charset="0"/>
              </a:rPr>
              <a:t/>
            </a:r>
            <a:br>
              <a:rPr lang="en-GB" dirty="0">
                <a:latin typeface="Sassoon Penpals Joined" panose="02000400000000000000" pitchFamily="50" charset="0"/>
              </a:rPr>
            </a:br>
            <a:r>
              <a:rPr lang="en-GB" dirty="0">
                <a:latin typeface="Sassoon Penpals Joined" panose="02000400000000000000" pitchFamily="50" charset="0"/>
              </a:rPr>
              <a:t>Homework – Friday to following Friday</a:t>
            </a:r>
            <a:r>
              <a:rPr lang="en-GB" sz="6000" dirty="0">
                <a:latin typeface="Sassoon Penpals Joined" panose="02000400000000000000" pitchFamily="50" charset="0"/>
              </a:rPr>
              <a:t/>
            </a:r>
            <a:br>
              <a:rPr lang="en-GB" sz="6000" dirty="0">
                <a:latin typeface="Sassoon Penpals Joined" panose="02000400000000000000" pitchFamily="50" charset="0"/>
              </a:rPr>
            </a:br>
            <a:r>
              <a:rPr lang="en-GB" sz="6000" dirty="0">
                <a:latin typeface="Sassoon Penpals Joined" panose="02000400000000000000" pitchFamily="50" charset="0"/>
              </a:rPr>
              <a:t/>
            </a:r>
            <a:br>
              <a:rPr lang="en-GB" sz="6000" dirty="0">
                <a:latin typeface="Sassoon Penpals Joined" panose="02000400000000000000" pitchFamily="50" charset="0"/>
              </a:rPr>
            </a:br>
            <a:r>
              <a:rPr lang="en-GB" sz="6000" dirty="0">
                <a:latin typeface="Sassoon Penpals Joined" panose="02000400000000000000" pitchFamily="50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English </a:t>
            </a:r>
          </a:p>
          <a:p>
            <a:r>
              <a:rPr lang="en-GB" dirty="0"/>
              <a:t>Word boxes </a:t>
            </a:r>
          </a:p>
          <a:p>
            <a:r>
              <a:rPr lang="en-GB" dirty="0"/>
              <a:t>Writing sentences </a:t>
            </a:r>
          </a:p>
          <a:p>
            <a:r>
              <a:rPr lang="en-GB" dirty="0"/>
              <a:t>Maths </a:t>
            </a:r>
          </a:p>
          <a:p>
            <a:r>
              <a:rPr lang="en-GB" dirty="0"/>
              <a:t>Maths activities and games </a:t>
            </a:r>
          </a:p>
          <a:p>
            <a:r>
              <a:rPr lang="en-GB" dirty="0"/>
              <a:t>TT rock stars </a:t>
            </a:r>
          </a:p>
        </p:txBody>
      </p:sp>
    </p:spTree>
    <p:extLst>
      <p:ext uri="{BB962C8B-B14F-4D97-AF65-F5344CB8AC3E}">
        <p14:creationId xmlns:p14="http://schemas.microsoft.com/office/powerpoint/2010/main" val="487950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7516D0-7A60-44B8-AD22-E4681EE65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027" y="726120"/>
            <a:ext cx="9382538" cy="540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857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58018-36B3-492E-9B38-2F2E9990E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Sassoon Penpals Joined" panose="02000400000000000000" pitchFamily="50" charset="0"/>
              </a:rPr>
              <a:t>Assessments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A19B8-5C4C-4EF6-ABC6-C293232CB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5576"/>
            <a:ext cx="10515600" cy="4721650"/>
          </a:xfrm>
        </p:spPr>
        <p:txBody>
          <a:bodyPr>
            <a:normAutofit/>
          </a:bodyPr>
          <a:lstStyle/>
          <a:p>
            <a:endParaRPr lang="en-GB" sz="3200" dirty="0">
              <a:latin typeface="Sassoon Penpals Joined" panose="02000400000000000000" pitchFamily="50" charset="0"/>
            </a:endParaRPr>
          </a:p>
          <a:p>
            <a:r>
              <a:rPr lang="en-GB" sz="3200" dirty="0">
                <a:latin typeface="Sassoon Penpals Joined" panose="02000400000000000000" pitchFamily="50" charset="0"/>
              </a:rPr>
              <a:t>End of Key Stage 1 (optional for the school) Assessments in May.</a:t>
            </a:r>
          </a:p>
          <a:p>
            <a:pPr marL="0" indent="0" algn="ctr">
              <a:buNone/>
            </a:pPr>
            <a:r>
              <a:rPr lang="en-GB" sz="3200" i="1" dirty="0">
                <a:latin typeface="Sassoon Penpals Joined" panose="02000400000000000000" pitchFamily="50" charset="0"/>
              </a:rPr>
              <a:t>BIG QUESTIONS</a:t>
            </a:r>
          </a:p>
          <a:p>
            <a:pPr marL="0" indent="0">
              <a:buNone/>
            </a:pPr>
            <a:r>
              <a:rPr lang="en-GB" sz="3200" dirty="0">
                <a:latin typeface="Sassoon Penpals Joined" panose="02000400000000000000" pitchFamily="50" charset="0"/>
              </a:rPr>
              <a:t>Any preparation will be in school as part of classwork. Children will take papers in Reading, Maths and GPS and independent writing tasks over the year. </a:t>
            </a:r>
          </a:p>
          <a:p>
            <a:pPr marL="0" indent="0">
              <a:buNone/>
            </a:pPr>
            <a:endParaRPr lang="en-GB" sz="3200" dirty="0">
              <a:latin typeface="Sassoon Penpals Joined" panose="02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210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965D-4511-412E-8144-E18DFAB8C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83" y="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Sassoon Penpals Joined" panose="02000400000000000000" pitchFamily="50" charset="0"/>
              </a:rPr>
              <a:t/>
            </a:r>
            <a:br>
              <a:rPr lang="en-US" b="1" dirty="0">
                <a:latin typeface="Sassoon Penpals Joined" panose="02000400000000000000" pitchFamily="50" charset="0"/>
              </a:rPr>
            </a:br>
            <a:r>
              <a:rPr lang="en-US" b="1" dirty="0">
                <a:latin typeface="Sassoon Penpals Joined" panose="02000400000000000000" pitchFamily="50" charset="0"/>
              </a:rPr>
              <a:t>Expectations</a:t>
            </a:r>
            <a:endParaRPr lang="en-GB" b="1" dirty="0">
              <a:latin typeface="Sassoon Penpals Joined" panose="02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840C2-21AF-4E92-80C7-0EFFE3D0F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4" y="3474719"/>
            <a:ext cx="11449878" cy="3177871"/>
          </a:xfrm>
        </p:spPr>
        <p:txBody>
          <a:bodyPr>
            <a:normAutofit/>
          </a:bodyPr>
          <a:lstStyle/>
          <a:p>
            <a:r>
              <a:rPr lang="en-US" sz="3200" dirty="0" err="1">
                <a:latin typeface="Sassoon Penpals Joined" panose="02000400000000000000" pitchFamily="50" charset="0"/>
              </a:rPr>
              <a:t>Behaviour</a:t>
            </a:r>
            <a:r>
              <a:rPr lang="en-US" sz="3200" dirty="0">
                <a:latin typeface="Sassoon Penpals Joined" panose="02000400000000000000" pitchFamily="50" charset="0"/>
              </a:rPr>
              <a:t> will always be linked to our school rules.</a:t>
            </a:r>
          </a:p>
          <a:p>
            <a:r>
              <a:rPr lang="en-US" sz="3200" dirty="0">
                <a:latin typeface="Sassoon Penpals Joined" panose="02000400000000000000" pitchFamily="50" charset="0"/>
              </a:rPr>
              <a:t>Children becoming more independent  P.E, resources, get the children to be more independent and having ownership. </a:t>
            </a:r>
          </a:p>
          <a:p>
            <a:r>
              <a:rPr lang="en-US" sz="3200" dirty="0">
                <a:latin typeface="Sassoon Penpals Joined" panose="02000400000000000000" pitchFamily="50" charset="0"/>
              </a:rPr>
              <a:t>Any issues come and see us. We have an open door policy. </a:t>
            </a:r>
            <a:endParaRPr lang="en-GB" sz="3200" dirty="0">
              <a:latin typeface="Sassoon Penpals Joined" panose="02000400000000000000" pitchFamily="5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08366" y="1599921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Be the </a:t>
            </a:r>
            <a:r>
              <a:rPr lang="en-GB" sz="2800" dirty="0">
                <a:solidFill>
                  <a:srgbClr val="00B0F0"/>
                </a:solidFill>
                <a:latin typeface="Comic Sans MS" panose="030F0702030302020204" pitchFamily="66" charset="0"/>
              </a:rPr>
              <a:t>BEST</a:t>
            </a:r>
            <a:r>
              <a:rPr lang="en-GB" sz="2800" dirty="0">
                <a:latin typeface="Comic Sans MS" panose="030F0702030302020204" pitchFamily="66" charset="0"/>
              </a:rPr>
              <a:t> we can be!</a:t>
            </a:r>
          </a:p>
          <a:p>
            <a:pPr algn="ctr"/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Believe   Enjoy   Succeed  Together</a:t>
            </a:r>
          </a:p>
        </p:txBody>
      </p:sp>
    </p:spTree>
    <p:extLst>
      <p:ext uri="{BB962C8B-B14F-4D97-AF65-F5344CB8AC3E}">
        <p14:creationId xmlns:p14="http://schemas.microsoft.com/office/powerpoint/2010/main" val="2095513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58018-36B3-492E-9B38-2F2E9990E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Sassoon Penpals Joined" panose="02000400000000000000" pitchFamily="50" charset="0"/>
              </a:rPr>
              <a:t>Awards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A19B8-5C4C-4EF6-ABC6-C293232CB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8607"/>
            <a:ext cx="10515600" cy="472165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* </a:t>
            </a:r>
          </a:p>
          <a:p>
            <a:pPr marL="0" indent="0">
              <a:buNone/>
            </a:pP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sz="6000" dirty="0">
              <a:latin typeface="Sassoon Penpals Joined" panose="02000400000000000000" pitchFamily="50" charset="0"/>
            </a:endParaRPr>
          </a:p>
          <a:p>
            <a:pPr marL="0" indent="0">
              <a:buNone/>
            </a:pPr>
            <a:endParaRPr lang="en-GB" sz="6000" dirty="0">
              <a:latin typeface="Sassoon Penpals Joined" panose="02000400000000000000" pitchFamily="50" charset="0"/>
            </a:endParaRPr>
          </a:p>
          <a:p>
            <a:pPr marL="0" indent="0">
              <a:buNone/>
            </a:pPr>
            <a:r>
              <a:rPr lang="en-GB" sz="8000" dirty="0">
                <a:latin typeface="Sassoon Penpals Joined" panose="02000400000000000000" pitchFamily="50" charset="0"/>
              </a:rPr>
              <a:t>Stars of the day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8000" dirty="0">
                <a:latin typeface="Sassoon Penpals Joined" panose="02000400000000000000" pitchFamily="50" charset="0"/>
              </a:rPr>
              <a:t>House points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8000" dirty="0">
                <a:latin typeface="Sassoon Penpals Joined" panose="02000400000000000000" pitchFamily="50" charset="0"/>
              </a:rPr>
              <a:t>Merits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8000" dirty="0">
                <a:latin typeface="Sassoon Penpals Joined" panose="02000400000000000000" pitchFamily="50" charset="0"/>
              </a:rPr>
              <a:t>Good citizen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8000" dirty="0">
                <a:latin typeface="Sassoon Penpals Joined" panose="02000400000000000000" pitchFamily="50" charset="0"/>
              </a:rPr>
              <a:t>Stickers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8000" dirty="0">
                <a:latin typeface="Sassoon Penpals Joined" panose="02000400000000000000" pitchFamily="50" charset="0"/>
              </a:rPr>
              <a:t>Reading suitcases </a:t>
            </a:r>
          </a:p>
          <a:p>
            <a:pPr marL="0" indent="0">
              <a:buNone/>
            </a:pPr>
            <a:r>
              <a:rPr lang="en-GB" sz="8000" dirty="0">
                <a:latin typeface="Sassoon Penpals Joined" panose="02000400000000000000" pitchFamily="50" charset="0"/>
              </a:rPr>
              <a:t>* Writer of the term</a:t>
            </a:r>
          </a:p>
          <a:p>
            <a:pPr marL="0" indent="0">
              <a:buNone/>
            </a:pPr>
            <a:r>
              <a:rPr lang="en-GB" sz="8000" dirty="0">
                <a:latin typeface="Sassoon Penpals Joined" panose="02000400000000000000" pitchFamily="50" charset="0"/>
              </a:rPr>
              <a:t>* Scientist of the term</a:t>
            </a:r>
          </a:p>
          <a:p>
            <a:pPr marL="0" indent="0">
              <a:buNone/>
            </a:pPr>
            <a:r>
              <a:rPr lang="en-GB" sz="8000" dirty="0">
                <a:latin typeface="Sassoon Penpals Joined" panose="02000400000000000000" pitchFamily="50" charset="0"/>
              </a:rPr>
              <a:t>* </a:t>
            </a:r>
            <a:r>
              <a:rPr lang="en-GB" sz="8000" dirty="0" err="1">
                <a:latin typeface="Sassoon Penpals Joined" panose="02000400000000000000" pitchFamily="50" charset="0"/>
              </a:rPr>
              <a:t>Headteacher’s</a:t>
            </a:r>
            <a:r>
              <a:rPr lang="en-GB" sz="8000" dirty="0">
                <a:latin typeface="Sassoon Penpals Joined" panose="02000400000000000000" pitchFamily="50" charset="0"/>
              </a:rPr>
              <a:t> award</a:t>
            </a:r>
          </a:p>
          <a:p>
            <a:pPr marL="0" indent="0">
              <a:buNone/>
            </a:pPr>
            <a:endParaRPr lang="en-GB" sz="36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sz="4400" dirty="0">
                <a:latin typeface="Comic Sans MS" panose="030F0702030302020204" pitchFamily="66" charset="0"/>
              </a:rPr>
              <a:t>Be the </a:t>
            </a:r>
            <a:r>
              <a:rPr lang="en-GB" sz="4400" dirty="0">
                <a:solidFill>
                  <a:srgbClr val="00B0F0"/>
                </a:solidFill>
                <a:latin typeface="Comic Sans MS" panose="030F0702030302020204" pitchFamily="66" charset="0"/>
              </a:rPr>
              <a:t>BEST</a:t>
            </a:r>
            <a:r>
              <a:rPr lang="en-GB" sz="4400" dirty="0">
                <a:latin typeface="Comic Sans MS" panose="030F0702030302020204" pitchFamily="66" charset="0"/>
              </a:rPr>
              <a:t> we can be!</a:t>
            </a:r>
          </a:p>
          <a:p>
            <a:pPr marL="0" indent="0" algn="ctr">
              <a:buNone/>
            </a:pPr>
            <a:r>
              <a:rPr lang="en-GB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Believe   Enjoy   Succeed  Together</a:t>
            </a:r>
          </a:p>
        </p:txBody>
      </p:sp>
    </p:spTree>
    <p:extLst>
      <p:ext uri="{BB962C8B-B14F-4D97-AF65-F5344CB8AC3E}">
        <p14:creationId xmlns:p14="http://schemas.microsoft.com/office/powerpoint/2010/main" val="1129965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58018-36B3-492E-9B38-2F2E9990E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Sassoon Penpals Joined" panose="02000400000000000000" pitchFamily="50" charset="0"/>
              </a:rPr>
              <a:t>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A19B8-5C4C-4EF6-ABC6-C293232CB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1299"/>
            <a:ext cx="10515600" cy="4721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latin typeface="Sassoon Penpals Joined" panose="02000400000000000000" pitchFamily="50" charset="0"/>
              </a:rPr>
              <a:t>Termly Reports at the end of Autumn, Spring and Summer.</a:t>
            </a:r>
          </a:p>
          <a:p>
            <a:pPr marL="0" indent="0">
              <a:buNone/>
            </a:pPr>
            <a:endParaRPr lang="en-GB" sz="3200" dirty="0">
              <a:latin typeface="Sassoon Penpals Joined" panose="02000400000000000000" pitchFamily="50" charset="0"/>
            </a:endParaRPr>
          </a:p>
          <a:p>
            <a:pPr marL="0" indent="0" algn="ctr">
              <a:buNone/>
            </a:pPr>
            <a:r>
              <a:rPr lang="en-GB" sz="3200" dirty="0">
                <a:latin typeface="Sassoon Penpals Joined" panose="02000400000000000000" pitchFamily="50" charset="0"/>
              </a:rPr>
              <a:t>WTS/ARE/GD</a:t>
            </a:r>
          </a:p>
          <a:p>
            <a:pPr marL="0" indent="0">
              <a:buNone/>
            </a:pPr>
            <a:endParaRPr lang="en-GB" sz="3200" dirty="0">
              <a:latin typeface="Sassoon Penpals Joined" panose="02000400000000000000" pitchFamily="50" charset="0"/>
            </a:endParaRPr>
          </a:p>
          <a:p>
            <a:pPr marL="0" indent="0">
              <a:buNone/>
            </a:pPr>
            <a:r>
              <a:rPr lang="en-GB" sz="3200" dirty="0">
                <a:latin typeface="Sassoon Penpals Joined" panose="02000400000000000000" pitchFamily="50" charset="0"/>
              </a:rPr>
              <a:t>Parents Evening Autumn and Spring discussions.</a:t>
            </a:r>
          </a:p>
        </p:txBody>
      </p:sp>
    </p:spTree>
    <p:extLst>
      <p:ext uri="{BB962C8B-B14F-4D97-AF65-F5344CB8AC3E}">
        <p14:creationId xmlns:p14="http://schemas.microsoft.com/office/powerpoint/2010/main" val="1780353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83405-CC2E-4603-AAED-A37EDE1B8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Penpals Joined" panose="02000400000000000000" pitchFamily="50" charset="0"/>
              </a:rPr>
              <a:t>Housekeeping</a:t>
            </a:r>
            <a:endParaRPr lang="en-GB" b="1" dirty="0">
              <a:latin typeface="Sassoon Penpals Joined" panose="02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954C6-28CC-47A3-99D2-DC5FEBCE2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endParaRPr lang="en-GB" sz="3200" dirty="0">
              <a:latin typeface="Sassoon Penpals Joined" panose="02000400000000000000" pitchFamily="50" charset="0"/>
            </a:endParaRPr>
          </a:p>
          <a:p>
            <a:r>
              <a:rPr lang="en-GB" sz="3200" dirty="0">
                <a:latin typeface="Sassoon Penpals Joined" panose="02000400000000000000" pitchFamily="50" charset="0"/>
              </a:rPr>
              <a:t>Labelling clothes.</a:t>
            </a:r>
          </a:p>
          <a:p>
            <a:r>
              <a:rPr lang="en-GB" sz="3200" dirty="0">
                <a:latin typeface="Sassoon Penpals Joined" panose="02000400000000000000" pitchFamily="50" charset="0"/>
              </a:rPr>
              <a:t>Drinks.</a:t>
            </a:r>
          </a:p>
          <a:p>
            <a:r>
              <a:rPr lang="en-GB" sz="3200" dirty="0">
                <a:latin typeface="Sassoon Penpals Joined" panose="02000400000000000000" pitchFamily="50" charset="0"/>
              </a:rPr>
              <a:t>Opportunities to talk to teachers - after school. </a:t>
            </a:r>
          </a:p>
          <a:p>
            <a:r>
              <a:rPr lang="en-GB" sz="3200" dirty="0">
                <a:latin typeface="Sassoon Penpals Joined" panose="02000400000000000000" pitchFamily="50" charset="0"/>
              </a:rPr>
              <a:t>Let office know if child is absent. </a:t>
            </a:r>
          </a:p>
          <a:p>
            <a:r>
              <a:rPr lang="en-GB" sz="3200" dirty="0">
                <a:latin typeface="Sassoon Penpals Joined" panose="02000400000000000000" pitchFamily="50" charset="0"/>
              </a:rPr>
              <a:t>Commitment to clubs if sign up.</a:t>
            </a:r>
          </a:p>
        </p:txBody>
      </p:sp>
    </p:spTree>
    <p:extLst>
      <p:ext uri="{BB962C8B-B14F-4D97-AF65-F5344CB8AC3E}">
        <p14:creationId xmlns:p14="http://schemas.microsoft.com/office/powerpoint/2010/main" val="1365805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07" y="859292"/>
            <a:ext cx="6884064" cy="5163048"/>
          </a:xfrm>
        </p:spPr>
      </p:pic>
      <p:sp>
        <p:nvSpPr>
          <p:cNvPr id="5" name="Rectangle 4"/>
          <p:cNvSpPr/>
          <p:nvPr/>
        </p:nvSpPr>
        <p:spPr>
          <a:xfrm>
            <a:off x="2754497" y="1258780"/>
            <a:ext cx="6082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>
                <a:solidFill>
                  <a:srgbClr val="0070C0"/>
                </a:solidFill>
                <a:latin typeface="Comic Sans MS" panose="030F0702030302020204" pitchFamily="66" charset="0"/>
              </a:rPr>
              <a:t>‘Love God and love your neighbour as you love yourself.’</a:t>
            </a:r>
          </a:p>
        </p:txBody>
      </p:sp>
    </p:spTree>
    <p:extLst>
      <p:ext uri="{BB962C8B-B14F-4D97-AF65-F5344CB8AC3E}">
        <p14:creationId xmlns:p14="http://schemas.microsoft.com/office/powerpoint/2010/main" val="594698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FFF7F-1D39-461B-87B7-82A6251FB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Penpals Joined" panose="02000400000000000000" pitchFamily="50" charset="0"/>
              </a:rPr>
              <a:t>P.E</a:t>
            </a:r>
            <a:endParaRPr lang="en-GB" b="1" dirty="0">
              <a:latin typeface="Sassoon Penpals Joined" panose="02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66FFB-0B13-4EDE-8443-B866B184D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Sassoon Penpals Joined" panose="02000400000000000000" pitchFamily="50" charset="0"/>
              </a:rPr>
              <a:t>Done on Tuesday and Wednesday .</a:t>
            </a:r>
            <a:endParaRPr lang="en-GB" sz="3200" dirty="0">
              <a:latin typeface="Sassoon Penpals Joined" panose="02000400000000000000" pitchFamily="50" charset="0"/>
            </a:endParaRPr>
          </a:p>
          <a:p>
            <a:r>
              <a:rPr lang="en-GB" sz="3200" dirty="0">
                <a:latin typeface="Sassoon Penpals Joined" panose="02000400000000000000" pitchFamily="50" charset="0"/>
              </a:rPr>
              <a:t>Hair/ear-rings. </a:t>
            </a:r>
          </a:p>
          <a:p>
            <a:r>
              <a:rPr lang="en-GB" sz="3200" dirty="0" err="1">
                <a:latin typeface="Sassoon Penpals Joined" panose="02000400000000000000" pitchFamily="50" charset="0"/>
              </a:rPr>
              <a:t>Shurdy</a:t>
            </a:r>
            <a:r>
              <a:rPr lang="en-GB" sz="3200" dirty="0">
                <a:latin typeface="Sassoon Penpals Joined" panose="02000400000000000000" pitchFamily="50" charset="0"/>
              </a:rPr>
              <a:t> Mile – everyday. This is not scheduled.</a:t>
            </a:r>
          </a:p>
          <a:p>
            <a:r>
              <a:rPr lang="en-US" sz="3200" dirty="0">
                <a:latin typeface="Sassoon Penpals Joined" panose="02000400000000000000" pitchFamily="50" charset="0"/>
              </a:rPr>
              <a:t>Ensure they have appropriate footwear and clothing.</a:t>
            </a:r>
            <a:endParaRPr lang="en-GB" sz="3200" dirty="0">
              <a:latin typeface="Sassoon Penpals Joined" panose="02000400000000000000" pitchFamily="50" charset="0"/>
            </a:endParaRPr>
          </a:p>
          <a:p>
            <a:r>
              <a:rPr lang="en-GB" sz="3200" dirty="0">
                <a:latin typeface="Sassoon Penpals Joined" panose="02000400000000000000" pitchFamily="50" charset="0"/>
              </a:rPr>
              <a:t>Forest school and Opal play </a:t>
            </a:r>
          </a:p>
          <a:p>
            <a:endParaRPr lang="en-US" sz="3200" dirty="0">
              <a:latin typeface="Sassoon Penpals Joined" panose="02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98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EA895-E7BE-4F92-A256-54F600AD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Sassoon Penpals Joined" panose="02000400000000000000" pitchFamily="50" charset="0"/>
              </a:rPr>
              <a:t>Supporting at Home</a:t>
            </a:r>
            <a:endParaRPr lang="en-GB" b="1" dirty="0">
              <a:latin typeface="Sassoon Penpals Joined" panose="02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0CC91-7D05-4C3B-A338-7463C573C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3227"/>
          </a:xfrm>
        </p:spPr>
        <p:txBody>
          <a:bodyPr/>
          <a:lstStyle/>
          <a:p>
            <a:r>
              <a:rPr lang="en-GB" sz="3200" dirty="0">
                <a:latin typeface="Sassoon Penpals Joined" panose="02000400000000000000" pitchFamily="50" charset="0"/>
              </a:rPr>
              <a:t> </a:t>
            </a:r>
          </a:p>
          <a:p>
            <a:r>
              <a:rPr lang="en-GB" sz="3200" dirty="0">
                <a:latin typeface="Sassoon Penpals Joined" panose="02000400000000000000" pitchFamily="50" charset="0"/>
              </a:rPr>
              <a:t>Ensure they are reading daily and completing reading journal.</a:t>
            </a:r>
          </a:p>
          <a:p>
            <a:r>
              <a:rPr lang="en-US" sz="3200" dirty="0">
                <a:latin typeface="Sassoon Penpals Joined" panose="02000400000000000000" pitchFamily="50" charset="0"/>
              </a:rPr>
              <a:t> Ensure they </a:t>
            </a:r>
            <a:r>
              <a:rPr lang="en-US" sz="3200">
                <a:latin typeface="Sassoon Penpals Joined" panose="02000400000000000000" pitchFamily="50" charset="0"/>
              </a:rPr>
              <a:t>are learning </a:t>
            </a:r>
            <a:r>
              <a:rPr lang="en-US" sz="3200" dirty="0">
                <a:latin typeface="Sassoon Penpals Joined" panose="02000400000000000000" pitchFamily="50" charset="0"/>
              </a:rPr>
              <a:t>and practicing times tables.</a:t>
            </a:r>
            <a:endParaRPr lang="en-GB" sz="3200" dirty="0">
              <a:latin typeface="Sassoon Penpals Joined" panose="02000400000000000000" pitchFamily="50" charset="0"/>
            </a:endParaRPr>
          </a:p>
          <a:p>
            <a:r>
              <a:rPr lang="en-GB" sz="3200" dirty="0">
                <a:latin typeface="Sassoon Penpals Joined" panose="02000400000000000000" pitchFamily="50" charset="0"/>
              </a:rPr>
              <a:t>Helping with homework </a:t>
            </a:r>
          </a:p>
          <a:p>
            <a:r>
              <a:rPr lang="en-GB" sz="3200" dirty="0">
                <a:latin typeface="Sassoon Penpals Joined" panose="02000400000000000000" pitchFamily="50" charset="0"/>
              </a:rPr>
              <a:t>Talk about their day and what they’ve been doing- ask for a funny story.</a:t>
            </a:r>
          </a:p>
          <a:p>
            <a:pPr marL="0" indent="0">
              <a:buNone/>
            </a:pPr>
            <a:endParaRPr lang="en-GB" sz="3200" dirty="0">
              <a:latin typeface="Sassoon Penpals Joined" panose="02000400000000000000" pitchFamily="50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6457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58018-36B3-492E-9B38-2F2E9990E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Sassoon Penpals Joined" panose="02000400000000000000" pitchFamily="50" charset="0"/>
              </a:rPr>
              <a:t>Further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A19B8-5C4C-4EF6-ABC6-C293232CB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9047"/>
            <a:ext cx="10515600" cy="4721650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Sassoon Penpals Joined" panose="02000400000000000000" pitchFamily="50" charset="0"/>
              </a:rPr>
              <a:t>Newsletters</a:t>
            </a:r>
          </a:p>
          <a:p>
            <a:r>
              <a:rPr lang="en-GB" sz="3200" dirty="0">
                <a:latin typeface="Sassoon Penpals Joined" panose="02000400000000000000" pitchFamily="50" charset="0"/>
              </a:rPr>
              <a:t>Website – Acer Class page</a:t>
            </a:r>
          </a:p>
          <a:p>
            <a:r>
              <a:rPr lang="en-GB" sz="3200" dirty="0">
                <a:latin typeface="Sassoon Penpals Joined" panose="02000400000000000000" pitchFamily="50" charset="0"/>
              </a:rPr>
              <a:t>Twitter</a:t>
            </a:r>
          </a:p>
          <a:p>
            <a:endParaRPr lang="en-GB" sz="3200" dirty="0">
              <a:latin typeface="Sassoon Penpals Joined" panose="02000400000000000000" pitchFamily="50" charset="0"/>
            </a:endParaRPr>
          </a:p>
          <a:p>
            <a:pPr marL="0" indent="0">
              <a:buNone/>
            </a:pPr>
            <a:r>
              <a:rPr lang="en-GB" sz="3200" dirty="0">
                <a:latin typeface="Sassoon Penpals Joined" panose="02000400000000000000" pitchFamily="50" charset="0"/>
              </a:rPr>
              <a:t>Contact </a:t>
            </a:r>
            <a:r>
              <a:rPr lang="en-GB" sz="3200" dirty="0" err="1">
                <a:latin typeface="Sassoon Penpals Joined" panose="02000400000000000000" pitchFamily="50" charset="0"/>
              </a:rPr>
              <a:t>classteacher</a:t>
            </a:r>
            <a:r>
              <a:rPr lang="en-GB" sz="3200" dirty="0">
                <a:latin typeface="Sassoon Penpals Joined" panose="02000400000000000000" pitchFamily="50" charset="0"/>
              </a:rPr>
              <a:t>/office/Head/SENDCO/Pastoral support</a:t>
            </a:r>
          </a:p>
        </p:txBody>
      </p:sp>
    </p:spTree>
    <p:extLst>
      <p:ext uri="{BB962C8B-B14F-4D97-AF65-F5344CB8AC3E}">
        <p14:creationId xmlns:p14="http://schemas.microsoft.com/office/powerpoint/2010/main" val="186101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>
                <a:latin typeface="Sassoon Penpals Joined" panose="02000400000000000000" pitchFamily="50" charset="0"/>
              </a:rPr>
              <a:t>A great start 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I’ll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27554" y="2455867"/>
            <a:ext cx="3260633" cy="244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89557" y="2697933"/>
            <a:ext cx="3295468" cy="24716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31754" y="690933"/>
            <a:ext cx="3077571" cy="23081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90190" y="3737924"/>
            <a:ext cx="2443364" cy="18325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83250" y="4079527"/>
            <a:ext cx="2226496" cy="16698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9944" y="1046650"/>
            <a:ext cx="2671037" cy="200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83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99B2A-ED95-45A4-A0F1-6B0AD8051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Sassoon Penpals Joined" panose="02000400000000000000" pitchFamily="50" charset="0"/>
              </a:rPr>
              <a:t>Adults in Class</a:t>
            </a:r>
            <a:endParaRPr lang="en-GB" b="1" dirty="0">
              <a:latin typeface="Sassoon Penpals Joined" panose="02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204C9-9735-4C18-9F25-A2641ADAD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Sassoon Penpals Joined" panose="02000400000000000000" pitchFamily="50" charset="0"/>
              </a:rPr>
              <a:t>Mrs. Rylatt- Monday &amp; Tuesday .</a:t>
            </a:r>
          </a:p>
          <a:p>
            <a:pPr marL="0" indent="0" algn="ctr">
              <a:buNone/>
            </a:pPr>
            <a:r>
              <a:rPr lang="en-US" dirty="0">
                <a:latin typeface="Sassoon Penpals Joined" panose="02000400000000000000" pitchFamily="50" charset="0"/>
              </a:rPr>
              <a:t>Mrs. Murton – Wednesday ,Thursday and Friday</a:t>
            </a:r>
          </a:p>
          <a:p>
            <a:pPr marL="0" indent="0" algn="ctr">
              <a:buNone/>
            </a:pPr>
            <a:endParaRPr lang="en-US" dirty="0">
              <a:latin typeface="Sassoon Penpals Joined" panose="02000400000000000000" pitchFamily="50" charset="0"/>
            </a:endParaRPr>
          </a:p>
          <a:p>
            <a:pPr marL="0" indent="0" algn="ctr">
              <a:buNone/>
            </a:pPr>
            <a:endParaRPr lang="en-US" dirty="0">
              <a:latin typeface="Sassoon Penpals Joined" panose="02000400000000000000" pitchFamily="50" charset="0"/>
            </a:endParaRPr>
          </a:p>
          <a:p>
            <a:pPr marL="0" indent="0" algn="ctr">
              <a:buNone/>
            </a:pPr>
            <a:r>
              <a:rPr lang="en-US" b="1" dirty="0">
                <a:latin typeface="Sassoon Penpals Joined" panose="02000400000000000000" pitchFamily="50" charset="0"/>
              </a:rPr>
              <a:t>Teaching Assistant</a:t>
            </a:r>
          </a:p>
          <a:p>
            <a:pPr marL="0" indent="0" algn="ctr">
              <a:buNone/>
            </a:pPr>
            <a:r>
              <a:rPr lang="en-US" dirty="0">
                <a:latin typeface="Sassoon Penpals Joined" panose="02000400000000000000" pitchFamily="50" charset="0"/>
              </a:rPr>
              <a:t>Miss. Mason – Monday to Thursday fulltime.</a:t>
            </a:r>
            <a:r>
              <a:rPr lang="en-GB" dirty="0">
                <a:latin typeface="Sassoon Penpals Joined" panose="02000400000000000000" pitchFamily="50" charset="0"/>
              </a:rPr>
              <a:t> Mrs </a:t>
            </a:r>
            <a:r>
              <a:rPr lang="en-GB" dirty="0" err="1">
                <a:latin typeface="Sassoon Penpals Joined" panose="02000400000000000000" pitchFamily="50" charset="0"/>
              </a:rPr>
              <a:t>Capewell</a:t>
            </a:r>
            <a:r>
              <a:rPr lang="en-GB" dirty="0">
                <a:latin typeface="Sassoon Penpals Joined" panose="02000400000000000000" pitchFamily="50" charset="0"/>
              </a:rPr>
              <a:t> Friday .</a:t>
            </a:r>
            <a:endParaRPr lang="en-US" dirty="0">
              <a:latin typeface="Sassoon Penpals Joined" panose="02000400000000000000" pitchFamily="50" charset="0"/>
            </a:endParaRPr>
          </a:p>
        </p:txBody>
      </p:sp>
      <p:sp>
        <p:nvSpPr>
          <p:cNvPr id="4" name="AutoShape 2" descr="https://attachments.office.net/owa/kmurton%40shurdington.gloucs.sch.uk/service.svc/s/GetAttachmentThumbnail?id=AAkALgAAAAAAHYQDEapmEc2byACqAC%2FEWg0AWnNww4AL2UOjBmyKNJUwLwAKVmIszQAAARIAEAADn3tpeZd6Qa%2Bh%2FkjTweEU&amp;thumbnailType=2&amp;token=eyJhbGciOiJSUzI1NiIsInR5cCI6IkpXVCIsImtpZCI6ImQrbnVITExFVFpiQmhVdUZXT2lEaGZmTmc2bz0iLCJ4NXQiOiJkK251SExMRVRaYkJoVXVGV09pRGhmZk5nNm89Iiwibm9uY2UiOiJzTFMzRTQ1S0pIdGxiWkNJNzVQTk13cXpvbXN4UmdWbEtJSHlfd044Z3IyNEwyYm1XWEphNWhoZGNnUXBBREI4amFnZk40NkJxcjFEaUg1Mk1CMkNtaFc4NVIxMmo0azNCLUxrODQyemFzNEg0NUVSc2RWdWFGcF9YRm9WV3lLSlJPemoybFFMa1J2NEx4WXFLanc1VnFnQzJDNndvZ0JsVFdGWHc2N19HSlkiLCJpc3Nsb2MiOiJWSTFQUjA1TUI0ODQ3Iiwic3JzbiI6NjM4OTE1MDgwNzQ4ODA3ODY3fQ.eyJzYXAtdmVyc2lvbiI6IjMzIiwiYXBwaWQiOiJhZjNlYmJiYS1jMjNmLTQ5MmEtYWE5My04MzQyMTY5NmVjNGIiLCJpc3NyaW5nIjoiV1ciLCJhcHBpZGFjciI6IjIiLCJhcHBfZGlzcGxheW5hbWUiOiIiLCJ1dGkiOiIzNzdmYzZmOS0zY2RlLTQzNjAtOTUwYy02MWQzMjhkMmZkZTAiLCJpYXQiOjE3NTgwNDE2NzMsInZlciI6IlNUSS5Vc2VyLkNhbGxiYWNrVG9rZW4uVjEiLCJ0aWQiOiJhZTUxOTVkMzYyNmM0Y2MzOGY1NTBhMjBjZDJhNGNlOSIsInRydXN0ZWRmb3JkZWxlZ2F0aW9uIjoiZmFsc2UiLCJ0b3BvbG9neSI6IntcIlR5cGVcIjpcIk1hY2hpbmVcIixcIlZhbHVlXCI6XCJWSTFQUjA1TUI0ODQ3LmV1cnByZDA1LnByb2Qub3V0bG9vay5jb21cIn0iLCJyZXF1ZXN0b3JfYXBwaWQiOiIxNTdjZGZiZi03Mzk4LTRhNTYtOTZjMy1lOTNlOWFiMzA5YjUiLCJyZXF1ZXN0b3JfYXBwX2Rpc3BsYXluYW1lIjoiT2ZmaWNlIDM2NSBFeGNoYW5nZSBNaWNyb3NlcnZpY2UiLCJzY3AiOiJPd2FBdHRhY2htZW50cy5SZWFkIiwib2lkIjoiYTFjMWZmMzEtMjNmNi00NTNhLWE0ZTItM2M2ZGQ5YWQ3ZTBjIiwicHVpZCI6IjEwMDNCRkZEOEI5NDVEMjIiLCJzbXRwIjoia211cnRvbkBzaHVyZGluZ3Rvbi5nbG91Y3Muc2NoLnVrIiwidXBuIjoia211cnRvbkBzaHVyZGluZ3Rvbi5nbG91Y3Muc2NoLnVrIiwidXNlcmNhbGxiYWNrdXNlcmNvbnRleHRpZCI6IjkwMzdkY2ZjMGY0MTRkMDk4OTc1MmViY2VhNjg5OGI0Iiwic2lnbmluX3N0YXRlIjoia21zaSIsImVwayI6IntcImt0eVwiOlwiUlNBXCIsXCJuXCI6XCJ3Q3IxbC1LQ1hPWVdZSVh0eXhkUU9zalNpNnhCbHFWUXJWSXYwS09Ramo1S3pfSDRDQmFGTTN4TDZuRktSRE5SNXNyZlhKc3dwZDlSSF9HcTJaR3ZqVGgyR3djbWJkdklqelVfY0YyZkJhTWZkcTNGUzlsWXN5S0NPemNCaVJxRTlWNWlqb09QbTl3dFU3X0V0ZFVqdXFvYTFiTEdZVmttVVU0N2UxN0RpZG04NHZnVmw3YmtYQTBfR0hTeHRsekU5eDJiY2RpMGN0TmNELW9yNXM2dTNHdXFzSW03czBDQTdUd0xkMGpEUkRSb1dveFRQN3pWc0ZLdFdmNVNqTk1lQ0pHUms5YUVsNFdva1ZZdlNFMDhRaEhLNk9Ock5FcWdublRMRF9fX20xeXoyS29ha1JRTTRiQmdaNUs3T3Q1dnVCRkt2bjlXQXFQaTN3QmdlMkR3YVFcIixcImVcIjpcIkFRQUJcIixcImFsZ1wiOlwiUlMyNTZcIixcImV4cFwiOlwiMTc1ODEzMTM1NFwiLFwiZXhwX2RpZmZcIjpcIjg2NDAwXCIsXCJraWRcIjpcIk1GYWxmT3FoTzI4OVE2b25DZWhVQVZRODZxNFwifS5GdUtseWRTMFpQTk1aeGk4K2M0eThwTUVOdmNhOE45REhyVFVuOGdNN0RzaTE3Rzd2Wk1NZHVKT2d6dEVaZGhONThxb0JpbXlmeG1HbTZqZVNhaUFsZ0l1YkY4YStOcE5mS1h6ajZkZ0EyOFQ1OHMvUzN5cXJnZmxlOEJOMmFEeU5kb3QzczZmaVlsUEdqQ2VpcENCQ3NUUzBhd1lYRXhpdW5OVjY1VlRSS2RGT09zUTdtVC85cDVnNTFaczh2a3RBK3pQTnNzYnorYkJLektyNVJBaHVaWkF0eVEvTjV1dmJib2t5R0FqZStWVlkveFNZRmFra1lySmZnUXBpMGJ6WFExWklvWWJqejY2QkNmb2NVMGlDUlYxYVdvV3dWNE0xK1E5eUl6NXdGYithYUpCc2lXZXBvTVhGZFlZbkpZcEJwdHpFZjhGYW9QME5FcjJzREtSVFE9PSIsIm5iZiI6MTc1ODA0MTY3MywiZXhwIjoxNzU4MDQxOTczLCJpc3MiOiJodHRwczovL3N1YnN0cmF0ZS5vZmZpY2UuY29tL3N0cy8iLCJhdWQiOiJodHRwczovL291dGxvb2sub2ZmaWNlLmNvbSIsInNzZWMiOiJFN0I0dVRmcXRweGNSUW9yIiwiZXNzZWMiOiJhcnRpZmFjdC1hdXRvLXByb2R8TTM2NTIwMjUtMDctMjRUMDk6NDQ6NTguMDQ2MDk4NFp8bHlqQ0ZucEQrZ0tQZGYifQ.htFKDDsnqpDUkXpGAJKdjh8CtlrTHbkeQ8C0jSduZQJeG6tY7r6lN2ZOjfByTSt1hrs4xY810vQNFQ7-U2ZuRjCSbBDG6_aTgONAzR6M_oXbeDtIriVQxpGgVD8IbRBrVBFhM5-sNOHERNFy7U8vFloMZGBj9JqouInqELWE8et_mu4x8W0jBxM95Cfy-YPRC_-dckagcYCP6SwldjyG-cn4zk4tbLX_SXFGDvxAO2n35nlqz6MMH4fHlA6srUk8b3Dl_TxoVj7O0phSYfQ067IGU5QmWovFDSlr6oPmCgAOrezB4u0tuSIpvpxQCQcf-oqciDyWC97LmxpDIyoMDA&amp;X-OWA-CANARY=X-OWA-CANARY_cookie_is_null_or_empty&amp;owa=outlook.office365.com&amp;scriptVer=20250905004.07&amp;clientId=8E2DEE687A3A490DB0078BA6E9D8CF96&amp;animation=tru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7111" y="4217100"/>
            <a:ext cx="1499932" cy="17627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0916" y="856716"/>
            <a:ext cx="1632571" cy="19779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955" y="856716"/>
            <a:ext cx="1543103" cy="22662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45" y="4072587"/>
            <a:ext cx="1617634" cy="190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37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D73B2-BB60-4100-ABB6-A82C66275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1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Sassoon Penpals Joined" panose="02000400000000000000" pitchFamily="50" charset="0"/>
              </a:rPr>
              <a:t/>
            </a:r>
            <a:br>
              <a:rPr lang="en-US" b="1" dirty="0">
                <a:latin typeface="Sassoon Penpals Joined" panose="02000400000000000000" pitchFamily="50" charset="0"/>
              </a:rPr>
            </a:br>
            <a:r>
              <a:rPr lang="en-US" b="1" dirty="0">
                <a:latin typeface="Sassoon Penpals Joined" panose="02000400000000000000" pitchFamily="50" charset="0"/>
              </a:rPr>
              <a:t>Curriculum Overview</a:t>
            </a:r>
            <a:endParaRPr lang="en-GB" b="1" dirty="0">
              <a:latin typeface="Sassoon Penpals Joined" panose="020004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9FC62-8A8B-4AAC-AC38-589431082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26" y="1001107"/>
            <a:ext cx="10515600" cy="53605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300" dirty="0">
              <a:latin typeface="Sassoon Penpals Joined" panose="02000400000000000000" pitchFamily="50" charset="0"/>
            </a:endParaRPr>
          </a:p>
          <a:p>
            <a:pPr marL="0" indent="0">
              <a:buNone/>
            </a:pPr>
            <a:r>
              <a:rPr lang="en-US" sz="3300" dirty="0">
                <a:latin typeface="Sassoon Penpals Joined" panose="02000400000000000000" pitchFamily="50" charset="0"/>
              </a:rPr>
              <a:t>Daily </a:t>
            </a:r>
            <a:r>
              <a:rPr lang="en-US" sz="3300" dirty="0" err="1">
                <a:latin typeface="Sassoon Penpals Joined" panose="02000400000000000000" pitchFamily="50" charset="0"/>
              </a:rPr>
              <a:t>Maths</a:t>
            </a:r>
            <a:r>
              <a:rPr lang="en-US" sz="3300" dirty="0">
                <a:latin typeface="Sassoon Penpals Joined" panose="02000400000000000000" pitchFamily="50" charset="0"/>
              </a:rPr>
              <a:t>, English and Reading. </a:t>
            </a:r>
          </a:p>
          <a:p>
            <a:r>
              <a:rPr lang="en-US" sz="3300" dirty="0">
                <a:latin typeface="Sassoon Penpals Joined" panose="02000400000000000000" pitchFamily="50" charset="0"/>
              </a:rPr>
              <a:t>Spelling – three sessions a week.</a:t>
            </a:r>
          </a:p>
          <a:p>
            <a:r>
              <a:rPr lang="en-US" sz="3300" dirty="0">
                <a:latin typeface="Sassoon Penpals Joined" panose="02000400000000000000" pitchFamily="50" charset="0"/>
              </a:rPr>
              <a:t>Handwriting – two sessions a week.</a:t>
            </a:r>
          </a:p>
          <a:p>
            <a:r>
              <a:rPr lang="en-US" sz="3300" dirty="0">
                <a:latin typeface="Sassoon Penpals Joined" panose="02000400000000000000" pitchFamily="50" charset="0"/>
              </a:rPr>
              <a:t>Weekly R.E, Science and Geography or History.</a:t>
            </a:r>
          </a:p>
          <a:p>
            <a:r>
              <a:rPr lang="en-US" sz="3300" dirty="0">
                <a:latin typeface="Sassoon Penpals Joined" panose="02000400000000000000" pitchFamily="50" charset="0"/>
              </a:rPr>
              <a:t>There will be trips or enrichment visits and visitors throughout the year.. </a:t>
            </a:r>
            <a:endParaRPr lang="en-GB" sz="3300" dirty="0">
              <a:latin typeface="Sassoon Penpals Joined" panose="02000400000000000000" pitchFamily="50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134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58018-36B3-492E-9B38-2F2E9990E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5072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Sassoon Penpals Joined" panose="02000400000000000000" pitchFamily="50" charset="0"/>
              </a:rPr>
              <a:t>Timetable - 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A19B8-5C4C-4EF6-ABC6-C293232CB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2857"/>
            <a:ext cx="10515600" cy="4204472"/>
          </a:xfrm>
        </p:spPr>
        <p:txBody>
          <a:bodyPr>
            <a:noAutofit/>
          </a:bodyPr>
          <a:lstStyle/>
          <a:p>
            <a:r>
              <a:rPr lang="en-GB" sz="2000" dirty="0">
                <a:latin typeface="Sassoon Penpals Joined" panose="02000400000000000000" pitchFamily="50" charset="0"/>
              </a:rPr>
              <a:t>Reading, English or maths task 8.40- 8.55 </a:t>
            </a:r>
          </a:p>
          <a:p>
            <a:r>
              <a:rPr lang="en-GB" sz="2000" dirty="0">
                <a:latin typeface="Sassoon Penpals Joined" panose="02000400000000000000" pitchFamily="50" charset="0"/>
              </a:rPr>
              <a:t>Register</a:t>
            </a:r>
          </a:p>
          <a:p>
            <a:r>
              <a:rPr lang="en-GB" sz="2000" dirty="0">
                <a:latin typeface="Sassoon Penpals Joined" panose="02000400000000000000" pitchFamily="50" charset="0"/>
              </a:rPr>
              <a:t>Spellings</a:t>
            </a:r>
          </a:p>
          <a:p>
            <a:r>
              <a:rPr lang="en-GB" sz="2000" dirty="0" err="1">
                <a:latin typeface="Sassoon Penpals Joined" panose="02000400000000000000" pitchFamily="50" charset="0"/>
              </a:rPr>
              <a:t>Shurdington</a:t>
            </a:r>
            <a:r>
              <a:rPr lang="en-GB" sz="2000" dirty="0">
                <a:latin typeface="Sassoon Penpals Joined" panose="02000400000000000000" pitchFamily="50" charset="0"/>
              </a:rPr>
              <a:t> Mile</a:t>
            </a:r>
          </a:p>
          <a:p>
            <a:r>
              <a:rPr lang="en-GB" sz="2000" dirty="0">
                <a:latin typeface="Sassoon Penpals Joined" panose="02000400000000000000" pitchFamily="50" charset="0"/>
              </a:rPr>
              <a:t>Maths</a:t>
            </a:r>
          </a:p>
          <a:p>
            <a:r>
              <a:rPr lang="en-GB" sz="2000" dirty="0">
                <a:latin typeface="Sassoon Penpals Joined" panose="02000400000000000000" pitchFamily="50" charset="0"/>
              </a:rPr>
              <a:t>Worship</a:t>
            </a:r>
          </a:p>
          <a:p>
            <a:r>
              <a:rPr lang="en-GB" sz="2000" dirty="0">
                <a:latin typeface="Sassoon Penpals Joined" panose="02000400000000000000" pitchFamily="50" charset="0"/>
              </a:rPr>
              <a:t>Break</a:t>
            </a:r>
          </a:p>
          <a:p>
            <a:r>
              <a:rPr lang="en-GB" sz="2000" dirty="0">
                <a:latin typeface="Sassoon Penpals Joined" panose="02000400000000000000" pitchFamily="50" charset="0"/>
              </a:rPr>
              <a:t>English</a:t>
            </a:r>
          </a:p>
          <a:p>
            <a:r>
              <a:rPr lang="en-GB" sz="2000" dirty="0">
                <a:latin typeface="Sassoon Penpals Joined" panose="02000400000000000000" pitchFamily="50" charset="0"/>
              </a:rPr>
              <a:t>Guided reading </a:t>
            </a:r>
          </a:p>
        </p:txBody>
      </p:sp>
    </p:spTree>
    <p:extLst>
      <p:ext uri="{BB962C8B-B14F-4D97-AF65-F5344CB8AC3E}">
        <p14:creationId xmlns:p14="http://schemas.microsoft.com/office/powerpoint/2010/main" val="292908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58018-36B3-492E-9B38-2F2E9990E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latin typeface="Sassoon Penpals Joined" panose="02000400000000000000" pitchFamily="50" charset="0"/>
              </a:rPr>
              <a:t>Timetable - pm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A19B8-5C4C-4EF6-ABC6-C293232CB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269" y="1959429"/>
            <a:ext cx="10515600" cy="4269785"/>
          </a:xfrm>
        </p:spPr>
        <p:txBody>
          <a:bodyPr>
            <a:noAutofit/>
          </a:bodyPr>
          <a:lstStyle/>
          <a:p>
            <a:r>
              <a:rPr lang="en-GB" sz="3600" dirty="0">
                <a:latin typeface="Sassoon Penpals Joined" panose="02000400000000000000" pitchFamily="50" charset="0"/>
              </a:rPr>
              <a:t>Register</a:t>
            </a:r>
          </a:p>
          <a:p>
            <a:r>
              <a:rPr lang="en-GB" sz="3600" dirty="0">
                <a:latin typeface="Sassoon Penpals Joined" panose="02000400000000000000" pitchFamily="50" charset="0"/>
              </a:rPr>
              <a:t>Maths meeting</a:t>
            </a:r>
          </a:p>
          <a:p>
            <a:r>
              <a:rPr lang="en-GB" sz="3600" dirty="0">
                <a:latin typeface="Sassoon Penpals Joined" panose="02000400000000000000" pitchFamily="50" charset="0"/>
              </a:rPr>
              <a:t>Curriculum </a:t>
            </a:r>
          </a:p>
          <a:p>
            <a:pPr marL="0" indent="0">
              <a:buNone/>
            </a:pPr>
            <a:r>
              <a:rPr lang="en-GB" sz="2400" dirty="0">
                <a:latin typeface="Sassoon Penpals Joined" panose="02000400000000000000" pitchFamily="50" charset="0"/>
              </a:rPr>
              <a:t>RE/History/Geography/Art/DT/Computing/PSHE/P4C</a:t>
            </a:r>
          </a:p>
          <a:p>
            <a:r>
              <a:rPr lang="en-GB" sz="3600" dirty="0">
                <a:latin typeface="Sassoon Penpals Joined" panose="02000400000000000000" pitchFamily="50" charset="0"/>
              </a:rPr>
              <a:t>Class Novel</a:t>
            </a:r>
          </a:p>
          <a:p>
            <a:pPr marL="0" indent="0">
              <a:buNone/>
            </a:pPr>
            <a:r>
              <a:rPr lang="en-GB" sz="3600" dirty="0">
                <a:latin typeface="Sassoon Penpals Joined" panose="02000400000000000000" pitchFamily="50" charset="0"/>
              </a:rPr>
              <a:t>PE x2 each week  </a:t>
            </a:r>
            <a:endParaRPr lang="en-GB" sz="2400" dirty="0">
              <a:latin typeface="Sassoon Penpals Joined" panose="02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228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latin typeface="Sassoon Penpals Joined" panose="02000400000000000000" pitchFamily="50" charset="0"/>
              </a:rPr>
              <a:t>Reading, reading and more reading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814" y="4034301"/>
            <a:ext cx="2484167" cy="18667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535" y="2514852"/>
            <a:ext cx="2200582" cy="16004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670" y="4034301"/>
            <a:ext cx="2476846" cy="1848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7272" y="2096461"/>
            <a:ext cx="2276793" cy="1829055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77059" y="2096936"/>
            <a:ext cx="2591162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96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latin typeface="Sassoon Penpals Joined" panose="02000400000000000000" pitchFamily="50" charset="0"/>
              </a:rPr>
              <a:t>Reading suitcases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058" y="1986762"/>
            <a:ext cx="3097130" cy="4115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636" y="1986762"/>
            <a:ext cx="3489015" cy="398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268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2831</TotalTime>
  <Words>458</Words>
  <Application>Microsoft Office PowerPoint</Application>
  <PresentationFormat>Widescreen</PresentationFormat>
  <Paragraphs>107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Comic Sans MS</vt:lpstr>
      <vt:lpstr>Garamond</vt:lpstr>
      <vt:lpstr>Sassoon Penpals Joined</vt:lpstr>
      <vt:lpstr>Organic</vt:lpstr>
      <vt:lpstr>Parents Meeting</vt:lpstr>
      <vt:lpstr>PowerPoint Presentation</vt:lpstr>
      <vt:lpstr>A great start !</vt:lpstr>
      <vt:lpstr>Adults in Class</vt:lpstr>
      <vt:lpstr> Curriculum Overview</vt:lpstr>
      <vt:lpstr>Timetable - am</vt:lpstr>
      <vt:lpstr>Timetable - pm</vt:lpstr>
      <vt:lpstr>Reading, reading and more reading </vt:lpstr>
      <vt:lpstr>Reading suitcases</vt:lpstr>
      <vt:lpstr>Guided reading </vt:lpstr>
      <vt:lpstr>Comprehension is key</vt:lpstr>
      <vt:lpstr> Class Novels</vt:lpstr>
      <vt:lpstr>   Homework – Friday to following Friday   </vt:lpstr>
      <vt:lpstr>PowerPoint Presentation</vt:lpstr>
      <vt:lpstr>Assessments</vt:lpstr>
      <vt:lpstr> Expectations</vt:lpstr>
      <vt:lpstr>Awards</vt:lpstr>
      <vt:lpstr>Reports</vt:lpstr>
      <vt:lpstr>Housekeeping</vt:lpstr>
      <vt:lpstr>P.E</vt:lpstr>
      <vt:lpstr>Supporting at Home</vt:lpstr>
      <vt:lpstr>Further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Parents Meeting</dc:title>
  <dc:creator>Kate Murton</dc:creator>
  <cp:lastModifiedBy>Kate Murton</cp:lastModifiedBy>
  <cp:revision>25</cp:revision>
  <dcterms:created xsi:type="dcterms:W3CDTF">2025-09-16T16:57:01Z</dcterms:created>
  <dcterms:modified xsi:type="dcterms:W3CDTF">2025-09-25T07:16:42Z</dcterms:modified>
</cp:coreProperties>
</file>