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5" r:id="rId6"/>
    <p:sldId id="266" r:id="rId7"/>
    <p:sldId id="264" r:id="rId8"/>
    <p:sldId id="267" r:id="rId9"/>
    <p:sldId id="268" r:id="rId10"/>
    <p:sldId id="270" r:id="rId11"/>
    <p:sldId id="259" r:id="rId12"/>
    <p:sldId id="261" r:id="rId13"/>
    <p:sldId id="26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1415D-E4DF-487A-810E-94E3CF46A2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70D3BF-3E82-4C6E-95A3-B970437582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15AAD6-CD63-496E-BA6D-9E2810B91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448BE-8FED-4014-8C74-3A9AD0612DA4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F94154-B137-40D8-8C65-70EEA9983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7DB088-4394-4D54-8854-D5467EBEB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35D7C-D44A-4788-B1E8-2CF7FC6E1E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5207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DE4F67-9F2D-40F2-97F6-FD30F991AD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66B8DF-68B4-4E97-8F58-F55835EF64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5FA9E-210D-498C-991E-B6C91E9EB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448BE-8FED-4014-8C74-3A9AD0612DA4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0D4992-372B-45F6-A3C2-863C2251F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C31B99-AED7-4C1D-96BE-F9BB31931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35D7C-D44A-4788-B1E8-2CF7FC6E1E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4774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6758CB-98AF-4573-A399-11325CEFBE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71C4BE-765C-411E-9DFA-5F1DABE329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A63818-B37C-4111-BB45-29A3EE188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448BE-8FED-4014-8C74-3A9AD0612DA4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268FFF-7050-4B30-A0C6-9044B638F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BE0D15-706C-4B51-859D-77793D0A4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35D7C-D44A-4788-B1E8-2CF7FC6E1E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881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AFF7D-BCCD-4635-B484-696C6929C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1BCAA2-3D7C-477F-995B-562244954D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EEF170-1777-4501-8518-184E6A520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448BE-8FED-4014-8C74-3A9AD0612DA4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4B002A-CC19-4F77-B75D-7E4DC654B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779039-070F-4CD5-9525-F80E989E1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35D7C-D44A-4788-B1E8-2CF7FC6E1E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0782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D29CE-5A75-4BD7-AC3E-935B99044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919E5A-84A4-4513-8F6B-469A3006F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6298D-E734-4D0D-9E2A-DE1EF9F58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448BE-8FED-4014-8C74-3A9AD0612DA4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7AB128-025D-4F49-8E65-B21DD7D9D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F3003E-BB9B-4BC0-BCE3-368A00ECA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35D7C-D44A-4788-B1E8-2CF7FC6E1E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7840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9A70D2-FA83-4088-BFBC-5287EB3FD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18C6F5-BEE9-4753-8E3A-04BEBD1373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79A506-3081-4CCA-B4F3-47BFD77319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9487DE-D56A-4C90-81AA-E387BE901F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448BE-8FED-4014-8C74-3A9AD0612DA4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50255B-9F10-445A-B992-2ACCAAA76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5221B4-3B10-4F89-AAE8-DAC229B16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35D7C-D44A-4788-B1E8-2CF7FC6E1E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8020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E516A-BEE0-4021-B4DA-42A9A4E2D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6392D5-2500-43E7-AC70-026693E458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018A2D-157F-406E-BF1F-64507F1268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4722F3-1308-49C2-AD1B-BCF47AB787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4E04F2-6A29-480A-9F93-03BCB19D40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CC539A-5078-4487-953D-9A4946F93D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448BE-8FED-4014-8C74-3A9AD0612DA4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BE056BD-BFEA-4063-9175-39F299B36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120E67-2961-40B6-8C10-3DA73110B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35D7C-D44A-4788-B1E8-2CF7FC6E1E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6798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2709F-2E84-4B20-9429-151E84257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0D97C2-6F45-44CE-B143-C177B6B4D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448BE-8FED-4014-8C74-3A9AD0612DA4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B19A86-26FB-49E0-9796-BD3ED06C9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6165FD-EB8E-4E39-A833-B2110641A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35D7C-D44A-4788-B1E8-2CF7FC6E1E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7776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D423A2-8C23-40A3-A172-1AFC9AAEC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448BE-8FED-4014-8C74-3A9AD0612DA4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2B473C-BC92-4AC2-B42F-3CD754EC1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12080F-B258-4BA1-A10A-F689F98D8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35D7C-D44A-4788-B1E8-2CF7FC6E1E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8250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688BAB-2279-4D24-8BBC-8F8B34584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A5D07-AD8F-4CE3-A256-3065435A07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072E7A-96EC-41FE-91FC-DED6B330E8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1AF1A6-E6EB-4D96-9DC4-1668A427F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448BE-8FED-4014-8C74-3A9AD0612DA4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4B6623-4F20-49B0-8A5A-376FCEBC9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EFBEC4-7C04-4A5A-A000-78D7386C9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35D7C-D44A-4788-B1E8-2CF7FC6E1E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8944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92620F-6E87-474F-A200-2EC55C3D3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012EDB3-11C7-4CC2-871D-E79B652C40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417A8B-0EE7-40D8-BD7A-2C718EA014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EC1F68-F203-4E51-A387-B84001B50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448BE-8FED-4014-8C74-3A9AD0612DA4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472D53-3642-46DE-B0D2-E68D3BD14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42154A-2861-45A3-9170-6B0C00AD6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35D7C-D44A-4788-B1E8-2CF7FC6E1E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1464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16DED-06EC-4AD9-8B31-88381FECA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2EDF9A-764E-4C2A-B840-A1D40CC504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366828-AD04-4B3C-A470-CEF5862A67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C448BE-8FED-4014-8C74-3A9AD0612DA4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033EB9-FC04-4B10-9FBC-F98C2342CB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B99C52-1BFF-4454-BE32-4CAAA320B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935D7C-D44A-4788-B1E8-2CF7FC6E1E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645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2X0t31eI5GM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youtu.be/bCRILbcPUwU" TargetMode="External"/><Relationship Id="rId4" Type="http://schemas.openxmlformats.org/officeDocument/2006/relationships/hyperlink" Target="https://youtu.be/r7p2R5cuS2U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C3FE6-1162-4393-9032-65722358330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latin typeface="Sassoon Infant Std" panose="020B0503020103030203" pitchFamily="34" charset="0"/>
              </a:rPr>
              <a:t>Parents Meeting</a:t>
            </a:r>
            <a:endParaRPr lang="en-GB" b="1" dirty="0">
              <a:latin typeface="Sassoon Infant Std" panose="020B0503020103030203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9E6E15-7984-4FAF-8FF0-C609DAA24B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Sassoon Infant Std" panose="020B0503020103030203" pitchFamily="34" charset="0"/>
              </a:rPr>
              <a:t>Academic Year 2025 - 2026</a:t>
            </a:r>
            <a:endParaRPr lang="en-GB" dirty="0">
              <a:latin typeface="Sassoon Infant Std" panose="020B0503020103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63915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48871-D6CA-4E0C-A096-CE52551A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latin typeface="Sassoon Infant Std" panose="020B0503020103030203" pitchFamily="34" charset="0"/>
              </a:rPr>
              <a:t>Tapestry</a:t>
            </a:r>
            <a:endParaRPr lang="en-GB" b="1" dirty="0">
              <a:latin typeface="Sassoon Infant Std" panose="020B050302010303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4B131D-FB13-45AE-AEFA-977FF33A22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6766"/>
            <a:ext cx="10515600" cy="5499652"/>
          </a:xfrm>
        </p:spPr>
        <p:txBody>
          <a:bodyPr>
            <a:normAutofit/>
          </a:bodyPr>
          <a:lstStyle/>
          <a:p>
            <a:r>
              <a:rPr lang="en-US" dirty="0">
                <a:latin typeface="Sassoon Infant Std" panose="020B0503020103030203" pitchFamily="34" charset="0"/>
              </a:rPr>
              <a:t>Logins</a:t>
            </a:r>
          </a:p>
          <a:p>
            <a:r>
              <a:rPr lang="en-US" dirty="0">
                <a:latin typeface="Sassoon Infant Std" panose="020B0503020103030203" pitchFamily="34" charset="0"/>
              </a:rPr>
              <a:t>Upload photographs of family </a:t>
            </a:r>
            <a:endParaRPr lang="en-GB" dirty="0">
              <a:latin typeface="Sassoon Infant Std" panose="020B0503020103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5821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48871-D6CA-4E0C-A096-CE52551A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latin typeface="Sassoon Infant Std" panose="020B0503020103030203" pitchFamily="34" charset="0"/>
              </a:rPr>
              <a:t>Assessment</a:t>
            </a:r>
            <a:endParaRPr lang="en-GB" b="1" dirty="0">
              <a:latin typeface="Sassoon Infant Std" panose="020B050302010303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4B131D-FB13-45AE-AEFA-977FF33A22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6766"/>
            <a:ext cx="10515600" cy="5499652"/>
          </a:xfrm>
        </p:spPr>
        <p:txBody>
          <a:bodyPr>
            <a:normAutofit/>
          </a:bodyPr>
          <a:lstStyle/>
          <a:p>
            <a:r>
              <a:rPr lang="en-US" dirty="0">
                <a:latin typeface="Sassoon Infant Std" panose="020B0503020103030203" pitchFamily="34" charset="0"/>
              </a:rPr>
              <a:t>Baseline assessments</a:t>
            </a:r>
          </a:p>
          <a:p>
            <a:r>
              <a:rPr lang="en-US" dirty="0">
                <a:latin typeface="Sassoon Infant Std" panose="020B0503020103030203" pitchFamily="34" charset="0"/>
              </a:rPr>
              <a:t>Phonics assessments</a:t>
            </a:r>
          </a:p>
          <a:p>
            <a:r>
              <a:rPr lang="en-US" dirty="0">
                <a:latin typeface="Sassoon Infant Std" panose="020B0503020103030203" pitchFamily="34" charset="0"/>
              </a:rPr>
              <a:t>End of year </a:t>
            </a:r>
            <a:endParaRPr lang="en-GB" dirty="0">
              <a:latin typeface="Sassoon Infant Std" panose="020B0503020103030203" pitchFamily="34" charset="0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31310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83405-CC2E-4603-AAED-A37EDE1B8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Sassoon Infant Std" panose="020B0503020103030203" pitchFamily="34" charset="0"/>
              </a:rPr>
              <a:t>Housekeeping</a:t>
            </a:r>
            <a:endParaRPr lang="en-GB" b="1" dirty="0">
              <a:latin typeface="Sassoon Infant Std" panose="020B050302010303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E954C6-28CC-47A3-99D2-DC5FEBCE2D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r>
              <a:rPr lang="en-GB" sz="3200" dirty="0">
                <a:latin typeface="Sassoon Infant Std" panose="020B0503020103030203" pitchFamily="34" charset="0"/>
              </a:rPr>
              <a:t>Labelling clothes</a:t>
            </a:r>
          </a:p>
          <a:p>
            <a:r>
              <a:rPr lang="en-GB" sz="3200" dirty="0">
                <a:latin typeface="Sassoon Infant Std" panose="020B0503020103030203" pitchFamily="34" charset="0"/>
              </a:rPr>
              <a:t>Drinks</a:t>
            </a:r>
          </a:p>
          <a:p>
            <a:r>
              <a:rPr lang="en-GB" sz="3200" dirty="0">
                <a:latin typeface="Sassoon Infant Std" panose="020B0503020103030203" pitchFamily="34" charset="0"/>
              </a:rPr>
              <a:t>Opportunities to talk to teachers - after school</a:t>
            </a:r>
          </a:p>
          <a:p>
            <a:r>
              <a:rPr lang="en-GB" sz="3200" dirty="0">
                <a:latin typeface="Sassoon Infant Std" panose="020B0503020103030203" pitchFamily="34" charset="0"/>
              </a:rPr>
              <a:t>Let office know if child is absent</a:t>
            </a:r>
          </a:p>
          <a:p>
            <a:r>
              <a:rPr lang="en-US" sz="3200" dirty="0">
                <a:latin typeface="Sassoon Infant Std" panose="020B0503020103030203" pitchFamily="34" charset="0"/>
              </a:rPr>
              <a:t>P</a:t>
            </a:r>
            <a:r>
              <a:rPr lang="en-GB" sz="3200" dirty="0" err="1">
                <a:latin typeface="Sassoon Infant Std" panose="020B0503020103030203" pitchFamily="34" charset="0"/>
              </a:rPr>
              <a:t>upil</a:t>
            </a:r>
            <a:r>
              <a:rPr lang="en-GB" sz="3200">
                <a:latin typeface="Sassoon Infant Std" panose="020B0503020103030203" pitchFamily="34" charset="0"/>
              </a:rPr>
              <a:t> premium </a:t>
            </a:r>
            <a:endParaRPr lang="en-GB" sz="3200" dirty="0">
              <a:latin typeface="Sassoon Infant Std" panose="020B0503020103030203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F6E087-EA58-4F35-A987-93768A5AF5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3142" y="4214192"/>
            <a:ext cx="4338940" cy="2127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0589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FFF7F-1D39-461B-87B7-82A6251FB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Sassoon Infant Std" panose="020B0503020103030203" pitchFamily="34" charset="0"/>
              </a:rPr>
              <a:t>P.E</a:t>
            </a:r>
            <a:endParaRPr lang="en-GB" b="1" dirty="0">
              <a:latin typeface="Sassoon Infant Std" panose="020B050302010303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366FFB-0B13-4EDE-8443-B866B184DB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Sassoon Infant Std" panose="020B0503020103030203" pitchFamily="34" charset="0"/>
              </a:rPr>
              <a:t>Usually on Tuesday and Thursday</a:t>
            </a:r>
            <a:endParaRPr lang="en-GB" sz="3200" dirty="0">
              <a:latin typeface="Sassoon Infant Std" panose="020B0503020103030203" pitchFamily="34" charset="0"/>
            </a:endParaRPr>
          </a:p>
          <a:p>
            <a:r>
              <a:rPr lang="en-GB" sz="3200" dirty="0">
                <a:latin typeface="Sassoon Infant Std" panose="020B0503020103030203" pitchFamily="34" charset="0"/>
              </a:rPr>
              <a:t>Hair/ear-rings</a:t>
            </a:r>
          </a:p>
          <a:p>
            <a:r>
              <a:rPr lang="en-GB" sz="3200" dirty="0" err="1">
                <a:latin typeface="Sassoon Infant Std" panose="020B0503020103030203" pitchFamily="34" charset="0"/>
              </a:rPr>
              <a:t>Shurdy</a:t>
            </a:r>
            <a:r>
              <a:rPr lang="en-GB" sz="3200" dirty="0">
                <a:latin typeface="Sassoon Infant Std" panose="020B0503020103030203" pitchFamily="34" charset="0"/>
              </a:rPr>
              <a:t> Mile – everyday</a:t>
            </a:r>
          </a:p>
          <a:p>
            <a:r>
              <a:rPr lang="en-US" sz="3200" dirty="0">
                <a:latin typeface="Sassoon Infant Std" panose="020B0503020103030203" pitchFamily="34" charset="0"/>
              </a:rPr>
              <a:t>Ensure PE kit is in school</a:t>
            </a:r>
            <a:endParaRPr lang="en-GB" sz="3200" dirty="0">
              <a:latin typeface="Sassoon Infant Std" panose="020B0503020103030203" pitchFamily="34" charset="0"/>
            </a:endParaRPr>
          </a:p>
          <a:p>
            <a:r>
              <a:rPr lang="en-GB" sz="3200" dirty="0">
                <a:latin typeface="Sassoon Infant Std" panose="020B0503020103030203" pitchFamily="34" charset="0"/>
              </a:rPr>
              <a:t>Forest school – Summer term 2</a:t>
            </a:r>
          </a:p>
          <a:p>
            <a:endParaRPr lang="en-US" sz="3200" dirty="0">
              <a:latin typeface="Sassoon Infant Std" panose="020B0503020103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053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99B2A-ED95-45A4-A0F1-6B0AD8051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Sassoon Infant Std" panose="020B0503020103030203" pitchFamily="34" charset="0"/>
              </a:rPr>
              <a:t>Adults in Class</a:t>
            </a:r>
            <a:endParaRPr lang="en-GB" b="1" dirty="0">
              <a:latin typeface="Sassoon Infant Std" panose="020B050302010303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7204C9-9735-4C18-9F25-A2641ADAD6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>
                <a:latin typeface="Sassoon Infant Std" panose="020B0503020103030203" pitchFamily="34" charset="0"/>
              </a:rPr>
              <a:t>Mrs. Newton</a:t>
            </a:r>
          </a:p>
          <a:p>
            <a:pPr marL="0" indent="0" algn="ctr">
              <a:buNone/>
            </a:pPr>
            <a:r>
              <a:rPr lang="en-US" dirty="0">
                <a:latin typeface="Sassoon Infant Std" panose="020B0503020103030203" pitchFamily="34" charset="0"/>
              </a:rPr>
              <a:t>Miss. Dudley</a:t>
            </a:r>
          </a:p>
          <a:p>
            <a:pPr marL="0" indent="0" algn="ctr">
              <a:buNone/>
            </a:pPr>
            <a:endParaRPr lang="en-US" dirty="0">
              <a:latin typeface="Sassoon Infant Std" panose="020B0503020103030203" pitchFamily="34" charset="0"/>
            </a:endParaRPr>
          </a:p>
          <a:p>
            <a:pPr marL="0" indent="0" algn="ctr">
              <a:buNone/>
            </a:pPr>
            <a:r>
              <a:rPr lang="en-US" dirty="0">
                <a:latin typeface="Sassoon Infant Std" panose="020B0503020103030203" pitchFamily="34" charset="0"/>
              </a:rPr>
              <a:t>Mrs. Dunn – Tuesday morning</a:t>
            </a:r>
          </a:p>
        </p:txBody>
      </p:sp>
    </p:spTree>
    <p:extLst>
      <p:ext uri="{BB962C8B-B14F-4D97-AF65-F5344CB8AC3E}">
        <p14:creationId xmlns:p14="http://schemas.microsoft.com/office/powerpoint/2010/main" val="4291401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D73B2-BB60-4100-ABB6-A82C66275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392" y="171933"/>
            <a:ext cx="10515600" cy="1325563"/>
          </a:xfrm>
        </p:spPr>
        <p:txBody>
          <a:bodyPr/>
          <a:lstStyle/>
          <a:p>
            <a:r>
              <a:rPr lang="en-US" b="1" dirty="0">
                <a:latin typeface="Sassoon Infant Std" panose="020B0503020103030203" pitchFamily="34" charset="0"/>
              </a:rPr>
              <a:t>Curriculum Overview</a:t>
            </a:r>
            <a:endParaRPr lang="en-GB" b="1" dirty="0">
              <a:latin typeface="Sassoon Infant Std" panose="020B050302010303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49FC62-8A8B-4AAC-AC38-5894310823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7496"/>
            <a:ext cx="10515600" cy="53605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Sassoon Infant Std" panose="020B0503020103030203" pitchFamily="34" charset="0"/>
              </a:rPr>
              <a:t>Autumn Term – </a:t>
            </a:r>
            <a:r>
              <a:rPr lang="en-US" dirty="0" err="1">
                <a:latin typeface="Sassoon Infant Std" panose="020B0503020103030203" pitchFamily="34" charset="0"/>
              </a:rPr>
              <a:t>Marvellous</a:t>
            </a:r>
            <a:r>
              <a:rPr lang="en-US" dirty="0">
                <a:latin typeface="Sassoon Infant Std" panose="020B0503020103030203" pitchFamily="34" charset="0"/>
              </a:rPr>
              <a:t> Me!</a:t>
            </a:r>
          </a:p>
          <a:p>
            <a:pPr marL="0" indent="0">
              <a:buNone/>
            </a:pPr>
            <a:endParaRPr lang="en-US" dirty="0">
              <a:latin typeface="Sassoon Infant Std" panose="020B0503020103030203" pitchFamily="34" charset="0"/>
            </a:endParaRPr>
          </a:p>
          <a:p>
            <a:pPr marL="0" indent="0">
              <a:buNone/>
            </a:pPr>
            <a:r>
              <a:rPr lang="en-US" dirty="0">
                <a:latin typeface="Sassoon Infant Std" panose="020B0503020103030203" pitchFamily="34" charset="0"/>
              </a:rPr>
              <a:t>Spring Term – Imagine If…….</a:t>
            </a:r>
          </a:p>
          <a:p>
            <a:pPr marL="0" indent="0">
              <a:buNone/>
            </a:pPr>
            <a:endParaRPr lang="en-US" dirty="0">
              <a:latin typeface="Sassoon Infant Std" panose="020B0503020103030203" pitchFamily="34" charset="0"/>
            </a:endParaRPr>
          </a:p>
          <a:p>
            <a:pPr marL="0" indent="0">
              <a:buNone/>
            </a:pPr>
            <a:r>
              <a:rPr lang="en-US" dirty="0">
                <a:latin typeface="Sassoon Infant Std" panose="020B0503020103030203" pitchFamily="34" charset="0"/>
              </a:rPr>
              <a:t>Summer Term – Roots, Shoots &amp; Muddy Boots</a:t>
            </a:r>
            <a:endParaRPr lang="en-GB" dirty="0">
              <a:latin typeface="Sassoon Infant Std" panose="020B0503020103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7802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EA895-E7BE-4F92-A256-54F600ADA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Sassoon Infant Std" panose="020B0503020103030203" pitchFamily="34" charset="0"/>
              </a:rPr>
              <a:t>Supporting at Home</a:t>
            </a:r>
            <a:endParaRPr lang="en-GB" b="1" dirty="0">
              <a:latin typeface="Sassoon Infant Std" panose="020B050302010303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A0CC91-7D05-4C3B-A338-7463C573CA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93227"/>
          </a:xfrm>
        </p:spPr>
        <p:txBody>
          <a:bodyPr/>
          <a:lstStyle/>
          <a:p>
            <a:r>
              <a:rPr lang="en-GB" sz="3200" dirty="0">
                <a:latin typeface="Sassoon Penpals Joined" panose="02000400000000000000" pitchFamily="50" charset="0"/>
              </a:rPr>
              <a:t> </a:t>
            </a:r>
            <a:r>
              <a:rPr lang="en-US" sz="3200" dirty="0">
                <a:latin typeface="Sassoon Infant Std" panose="020B0503020103030203" pitchFamily="34" charset="0"/>
              </a:rPr>
              <a:t>Reading, reading, reading</a:t>
            </a:r>
          </a:p>
          <a:p>
            <a:r>
              <a:rPr lang="en-US" sz="3200" dirty="0">
                <a:latin typeface="Sassoon Infant Std" panose="020B0503020103030203" pitchFamily="34" charset="0"/>
              </a:rPr>
              <a:t>Phonetically decodable book and a sharing book</a:t>
            </a:r>
          </a:p>
          <a:p>
            <a:pPr marL="0" indent="0">
              <a:buNone/>
            </a:pPr>
            <a:endParaRPr lang="en-US" sz="3200" dirty="0">
              <a:latin typeface="Sassoon Infant Std" panose="020B0503020103030203" pitchFamily="34" charset="0"/>
            </a:endParaRPr>
          </a:p>
          <a:p>
            <a:pPr marL="0" indent="0">
              <a:buNone/>
            </a:pPr>
            <a:endParaRPr lang="en-US" sz="3200" dirty="0">
              <a:latin typeface="Sassoon Infant Std" panose="020B0503020103030203" pitchFamily="34" charset="0"/>
            </a:endParaRPr>
          </a:p>
          <a:p>
            <a:pPr marL="0" indent="0">
              <a:buNone/>
            </a:pPr>
            <a:endParaRPr lang="en-GB" sz="3200" dirty="0">
              <a:latin typeface="Sassoon Infant Std" panose="020B0503020103030203" pitchFamily="34" charset="0"/>
            </a:endParaRP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98FF5E-08EE-4FD5-BD02-AA0F389F87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1174" y="3790950"/>
            <a:ext cx="2218250" cy="223878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70FF3FC-34FF-4440-AA81-EC6E097C581E}"/>
              </a:ext>
            </a:extLst>
          </p:cNvPr>
          <p:cNvSpPr txBox="1"/>
          <p:nvPr/>
        </p:nvSpPr>
        <p:spPr>
          <a:xfrm>
            <a:off x="4094922" y="3240515"/>
            <a:ext cx="5635487" cy="830997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Sassoon Infant Std" panose="020B0503020103030203" pitchFamily="34" charset="0"/>
              </a:rPr>
              <a:t>Please click on the links to listen to the pronunciation of phonemes</a:t>
            </a:r>
            <a:endParaRPr lang="en-GB" sz="2400" b="1" dirty="0">
              <a:latin typeface="Sassoon Infant Std" panose="020B0503020103030203" pitchFamily="34" charset="0"/>
            </a:endParaRPr>
          </a:p>
        </p:txBody>
      </p:sp>
      <p:sp>
        <p:nvSpPr>
          <p:cNvPr id="6" name="TextBox 5">
            <a:hlinkClick r:id="rId3"/>
            <a:extLst>
              <a:ext uri="{FF2B5EF4-FFF2-40B4-BE49-F238E27FC236}">
                <a16:creationId xmlns:a16="http://schemas.microsoft.com/office/drawing/2014/main" id="{23BA7123-839F-4C54-86D5-9C148E59681F}"/>
              </a:ext>
            </a:extLst>
          </p:cNvPr>
          <p:cNvSpPr txBox="1"/>
          <p:nvPr/>
        </p:nvSpPr>
        <p:spPr>
          <a:xfrm>
            <a:off x="4094921" y="4494845"/>
            <a:ext cx="1709531" cy="46166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Sassoon Infant Std" panose="020B0503020103030203" pitchFamily="34" charset="0"/>
              </a:rPr>
              <a:t>Phase 1</a:t>
            </a:r>
            <a:endParaRPr lang="en-GB" sz="2400" b="1" dirty="0">
              <a:latin typeface="Sassoon Infant Std" panose="020B0503020103030203" pitchFamily="34" charset="0"/>
            </a:endParaRPr>
          </a:p>
        </p:txBody>
      </p:sp>
      <p:sp>
        <p:nvSpPr>
          <p:cNvPr id="7" name="TextBox 6">
            <a:hlinkClick r:id="rId4"/>
            <a:extLst>
              <a:ext uri="{FF2B5EF4-FFF2-40B4-BE49-F238E27FC236}">
                <a16:creationId xmlns:a16="http://schemas.microsoft.com/office/drawing/2014/main" id="{96AA5F22-9E74-4C6D-BBA8-89753B0EC7FA}"/>
              </a:ext>
            </a:extLst>
          </p:cNvPr>
          <p:cNvSpPr txBox="1"/>
          <p:nvPr/>
        </p:nvSpPr>
        <p:spPr>
          <a:xfrm>
            <a:off x="6387550" y="4514920"/>
            <a:ext cx="1709531" cy="46166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Sassoon Infant Std" panose="020B0503020103030203" pitchFamily="34" charset="0"/>
              </a:rPr>
              <a:t>Phase 2</a:t>
            </a:r>
            <a:endParaRPr lang="en-GB" sz="2400" b="1" dirty="0">
              <a:latin typeface="Sassoon Infant Std" panose="020B0503020103030203" pitchFamily="34" charset="0"/>
            </a:endParaRPr>
          </a:p>
        </p:txBody>
      </p:sp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99563207-A250-4D58-9824-8ED0FB5EAA50}"/>
              </a:ext>
            </a:extLst>
          </p:cNvPr>
          <p:cNvSpPr txBox="1"/>
          <p:nvPr/>
        </p:nvSpPr>
        <p:spPr>
          <a:xfrm>
            <a:off x="8532578" y="4514920"/>
            <a:ext cx="1709531" cy="46166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Sassoon Infant Std" panose="020B0503020103030203" pitchFamily="34" charset="0"/>
              </a:rPr>
              <a:t>Phase 3</a:t>
            </a:r>
            <a:endParaRPr lang="en-GB" sz="2400" b="1" dirty="0">
              <a:latin typeface="Sassoon Infant Std" panose="020B0503020103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2084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EA895-E7BE-4F92-A256-54F600ADA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Sassoon Infant Std" panose="020B0503020103030203" pitchFamily="34" charset="0"/>
              </a:rPr>
              <a:t>Phonics</a:t>
            </a:r>
            <a:endParaRPr lang="en-GB" b="1" dirty="0">
              <a:latin typeface="Sassoon Infant Std" panose="020B050302010303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A0CC91-7D05-4C3B-A338-7463C573CA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93227"/>
          </a:xfrm>
        </p:spPr>
        <p:txBody>
          <a:bodyPr/>
          <a:lstStyle/>
          <a:p>
            <a:pPr marL="0" indent="0">
              <a:buNone/>
            </a:pPr>
            <a:endParaRPr lang="en-US" sz="3200" dirty="0">
              <a:latin typeface="Sassoon Infant Std" panose="020B0503020103030203" pitchFamily="34" charset="0"/>
            </a:endParaRPr>
          </a:p>
          <a:p>
            <a:pPr marL="0" indent="0">
              <a:buNone/>
            </a:pPr>
            <a:endParaRPr lang="en-US" sz="3200" dirty="0">
              <a:latin typeface="Sassoon Infant Std" panose="020B0503020103030203" pitchFamily="34" charset="0"/>
            </a:endParaRPr>
          </a:p>
          <a:p>
            <a:pPr marL="0" indent="0">
              <a:buNone/>
            </a:pPr>
            <a:endParaRPr lang="en-GB" sz="3200" dirty="0">
              <a:latin typeface="Sassoon Infant Std" panose="020B0503020103030203" pitchFamily="34" charset="0"/>
            </a:endParaRPr>
          </a:p>
          <a:p>
            <a:endParaRPr lang="en-GB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4C2431D-DAAE-4A45-A0B8-A44843A2DE31}"/>
              </a:ext>
            </a:extLst>
          </p:cNvPr>
          <p:cNvSpPr txBox="1">
            <a:spLocks/>
          </p:cNvSpPr>
          <p:nvPr/>
        </p:nvSpPr>
        <p:spPr>
          <a:xfrm>
            <a:off x="739140" y="1825623"/>
            <a:ext cx="10515600" cy="48932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sz="3200" dirty="0">
              <a:latin typeface="Sassoon Infant Std" panose="020B0503020103030203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3200" dirty="0">
              <a:latin typeface="Sassoon Infant Std" panose="020B0503020103030203" pitchFamily="34" charset="0"/>
            </a:endParaRPr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84A7AE-6C29-4416-9FBB-343ADA712C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321" y="1939922"/>
            <a:ext cx="5799307" cy="3363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5523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EA895-E7BE-4F92-A256-54F600ADA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Sassoon Infant Std" panose="020B0503020103030203" pitchFamily="34" charset="0"/>
              </a:rPr>
              <a:t>Phonics</a:t>
            </a:r>
            <a:endParaRPr lang="en-GB" b="1" dirty="0">
              <a:latin typeface="Sassoon Infant Std" panose="020B050302010303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A0CC91-7D05-4C3B-A338-7463C573CA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93227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Sassoon Infant Std" panose="020B0503020103030203" pitchFamily="34" charset="0"/>
              </a:rPr>
              <a:t>Systematic synthetic phonics </a:t>
            </a:r>
            <a:r>
              <a:rPr lang="en-US" sz="2000" dirty="0">
                <a:latin typeface="Sassoon Infant Std" panose="020B0503020103030203" pitchFamily="34" charset="0"/>
              </a:rPr>
              <a:t>– The teaching of reading and spelling by breaking down words into the smallest unit of sound.</a:t>
            </a:r>
          </a:p>
          <a:p>
            <a:r>
              <a:rPr lang="en-US" sz="2000" b="1" dirty="0">
                <a:latin typeface="Sassoon Infant Std" panose="020B0503020103030203" pitchFamily="34" charset="0"/>
              </a:rPr>
              <a:t>Phoneme</a:t>
            </a:r>
            <a:r>
              <a:rPr lang="en-US" sz="2000" dirty="0">
                <a:latin typeface="Sassoon Infant Std" panose="020B0503020103030203" pitchFamily="34" charset="0"/>
              </a:rPr>
              <a:t> – Any of the 44 sounds which make up words in the English language.</a:t>
            </a:r>
          </a:p>
          <a:p>
            <a:r>
              <a:rPr lang="en-US" sz="2000" b="1" dirty="0">
                <a:latin typeface="Sassoon Infant Std" panose="020B0503020103030203" pitchFamily="34" charset="0"/>
              </a:rPr>
              <a:t>Grapheme </a:t>
            </a:r>
            <a:r>
              <a:rPr lang="en-US" sz="2000" dirty="0">
                <a:latin typeface="Sassoon Infant Std" panose="020B0503020103030203" pitchFamily="34" charset="0"/>
              </a:rPr>
              <a:t>– How a phoneme is written down. There can be more than one way to spell a phoneme. For example the phoneme ‘ai’ is spelt differently in each of the words ‘w</a:t>
            </a:r>
            <a:r>
              <a:rPr lang="en-US" sz="2000" dirty="0">
                <a:solidFill>
                  <a:srgbClr val="00B0F0"/>
                </a:solidFill>
                <a:latin typeface="Sassoon Infant Std" panose="020B0503020103030203" pitchFamily="34" charset="0"/>
              </a:rPr>
              <a:t>ay</a:t>
            </a:r>
            <a:r>
              <a:rPr lang="en-US" sz="2000" dirty="0">
                <a:latin typeface="Sassoon Infant Std" panose="020B0503020103030203" pitchFamily="34" charset="0"/>
              </a:rPr>
              <a:t>’, ‘m</a:t>
            </a:r>
            <a:r>
              <a:rPr lang="en-US" sz="2000" dirty="0">
                <a:solidFill>
                  <a:srgbClr val="00B0F0"/>
                </a:solidFill>
                <a:latin typeface="Sassoon Infant Std" panose="020B0503020103030203" pitchFamily="34" charset="0"/>
              </a:rPr>
              <a:t>a</a:t>
            </a:r>
            <a:r>
              <a:rPr lang="en-US" sz="2000" dirty="0">
                <a:latin typeface="Sassoon Infant Std" panose="020B0503020103030203" pitchFamily="34" charset="0"/>
              </a:rPr>
              <a:t>k</a:t>
            </a:r>
            <a:r>
              <a:rPr lang="en-US" sz="2000" dirty="0">
                <a:solidFill>
                  <a:srgbClr val="00B0F0"/>
                </a:solidFill>
                <a:latin typeface="Sassoon Infant Std" panose="020B0503020103030203" pitchFamily="34" charset="0"/>
              </a:rPr>
              <a:t>e</a:t>
            </a:r>
            <a:r>
              <a:rPr lang="en-US" sz="2000" dirty="0">
                <a:latin typeface="Sassoon Infant Std" panose="020B0503020103030203" pitchFamily="34" charset="0"/>
              </a:rPr>
              <a:t>’, ‘f</a:t>
            </a:r>
            <a:r>
              <a:rPr lang="en-US" sz="2000" dirty="0">
                <a:solidFill>
                  <a:srgbClr val="00B0F0"/>
                </a:solidFill>
                <a:latin typeface="Sassoon Infant Std" panose="020B0503020103030203" pitchFamily="34" charset="0"/>
              </a:rPr>
              <a:t>ai</a:t>
            </a:r>
            <a:r>
              <a:rPr lang="en-US" sz="2000" dirty="0">
                <a:latin typeface="Sassoon Infant Std" panose="020B0503020103030203" pitchFamily="34" charset="0"/>
              </a:rPr>
              <a:t>l’, ‘gr</a:t>
            </a:r>
            <a:r>
              <a:rPr lang="en-US" sz="2000" dirty="0">
                <a:solidFill>
                  <a:srgbClr val="00B0F0"/>
                </a:solidFill>
                <a:latin typeface="Sassoon Infant Std" panose="020B0503020103030203" pitchFamily="34" charset="0"/>
              </a:rPr>
              <a:t>ea</a:t>
            </a:r>
            <a:r>
              <a:rPr lang="en-US" sz="2000" dirty="0">
                <a:latin typeface="Sassoon Infant Std" panose="020B0503020103030203" pitchFamily="34" charset="0"/>
              </a:rPr>
              <a:t>t’, ‘sl</a:t>
            </a:r>
            <a:r>
              <a:rPr lang="en-US" sz="2000" dirty="0">
                <a:solidFill>
                  <a:srgbClr val="00B0F0"/>
                </a:solidFill>
                <a:latin typeface="Sassoon Infant Std" panose="020B0503020103030203" pitchFamily="34" charset="0"/>
              </a:rPr>
              <a:t>eigh</a:t>
            </a:r>
            <a:r>
              <a:rPr lang="en-US" sz="2000" dirty="0">
                <a:latin typeface="Sassoon Infant Std" panose="020B0503020103030203" pitchFamily="34" charset="0"/>
              </a:rPr>
              <a:t>’ and ‘l</a:t>
            </a:r>
            <a:r>
              <a:rPr lang="en-US" sz="2000" dirty="0">
                <a:solidFill>
                  <a:srgbClr val="00B0F0"/>
                </a:solidFill>
                <a:latin typeface="Sassoon Infant Std" panose="020B0503020103030203" pitchFamily="34" charset="0"/>
              </a:rPr>
              <a:t>a</a:t>
            </a:r>
            <a:r>
              <a:rPr lang="en-US" sz="2000" dirty="0">
                <a:latin typeface="Sassoon Infant Std" panose="020B0503020103030203" pitchFamily="34" charset="0"/>
              </a:rPr>
              <a:t>dy’. </a:t>
            </a:r>
          </a:p>
          <a:p>
            <a:r>
              <a:rPr lang="en-US" sz="2000" b="1" dirty="0">
                <a:latin typeface="Sassoon Infant Std" panose="020B0503020103030203" pitchFamily="34" charset="0"/>
              </a:rPr>
              <a:t>Blending – </a:t>
            </a:r>
            <a:r>
              <a:rPr lang="en-US" sz="2000" dirty="0">
                <a:latin typeface="Sassoon Infant Std" panose="020B0503020103030203" pitchFamily="34" charset="0"/>
              </a:rPr>
              <a:t>Putting together the sounds in a word in order to read it, e.g. ‘s-u-n, sun’ </a:t>
            </a:r>
          </a:p>
          <a:p>
            <a:r>
              <a:rPr lang="en-US" sz="2000" b="1" dirty="0">
                <a:latin typeface="Sassoon Infant Std" panose="020B0503020103030203" pitchFamily="34" charset="0"/>
              </a:rPr>
              <a:t>Segmenting</a:t>
            </a:r>
            <a:r>
              <a:rPr lang="en-US" sz="2000" dirty="0">
                <a:latin typeface="Sassoon Infant Std" panose="020B0503020103030203" pitchFamily="34" charset="0"/>
              </a:rPr>
              <a:t> – Breaking/stretching a word into sounds in order to spell them, e.g. ‘sun, s-u-n’</a:t>
            </a:r>
          </a:p>
          <a:p>
            <a:pPr marL="0" indent="0">
              <a:buNone/>
            </a:pPr>
            <a:endParaRPr lang="en-US" sz="2000" b="1" dirty="0">
              <a:latin typeface="Sassoon Infant Std" panose="020B0503020103030203" pitchFamily="34" charset="0"/>
            </a:endParaRPr>
          </a:p>
          <a:p>
            <a:pPr marL="0" indent="0">
              <a:buNone/>
            </a:pPr>
            <a:endParaRPr lang="en-US" sz="2000" b="1" dirty="0">
              <a:latin typeface="Sassoon Infant Std" panose="020B0503020103030203" pitchFamily="34" charset="0"/>
            </a:endParaRPr>
          </a:p>
          <a:p>
            <a:endParaRPr lang="en-GB" sz="2000" b="1" dirty="0">
              <a:latin typeface="Sassoon Infant Std" panose="020B0503020103030203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4C2431D-DAAE-4A45-A0B8-A44843A2DE31}"/>
              </a:ext>
            </a:extLst>
          </p:cNvPr>
          <p:cNvSpPr txBox="1">
            <a:spLocks/>
          </p:cNvSpPr>
          <p:nvPr/>
        </p:nvSpPr>
        <p:spPr>
          <a:xfrm>
            <a:off x="739140" y="1825623"/>
            <a:ext cx="10515600" cy="48932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sz="3200" dirty="0">
              <a:latin typeface="Sassoon Infant Std" panose="020B0503020103030203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3200" dirty="0">
              <a:latin typeface="Sassoon Infant Std" panose="020B0503020103030203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88002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EA895-E7BE-4F92-A256-54F600ADA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Sassoon Infant Std" panose="020B0503020103030203" pitchFamily="34" charset="0"/>
              </a:rPr>
              <a:t>Phonics</a:t>
            </a:r>
            <a:endParaRPr lang="en-GB" b="1" dirty="0">
              <a:latin typeface="Sassoon Infant Std" panose="020B050302010303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A0CC91-7D05-4C3B-A338-7463C573CA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93227"/>
          </a:xfrm>
        </p:spPr>
        <p:txBody>
          <a:bodyPr/>
          <a:lstStyle/>
          <a:p>
            <a:pPr marL="0" indent="0">
              <a:buNone/>
            </a:pPr>
            <a:endParaRPr lang="en-US" sz="3200" dirty="0">
              <a:latin typeface="Sassoon Infant Std" panose="020B0503020103030203" pitchFamily="34" charset="0"/>
            </a:endParaRPr>
          </a:p>
          <a:p>
            <a:pPr marL="0" indent="0">
              <a:buNone/>
            </a:pPr>
            <a:endParaRPr lang="en-US" sz="3200" dirty="0">
              <a:latin typeface="Sassoon Infant Std" panose="020B0503020103030203" pitchFamily="34" charset="0"/>
            </a:endParaRPr>
          </a:p>
          <a:p>
            <a:pPr marL="0" indent="0">
              <a:buNone/>
            </a:pPr>
            <a:endParaRPr lang="en-GB" sz="3200" dirty="0">
              <a:latin typeface="Sassoon Infant Std" panose="020B0503020103030203" pitchFamily="34" charset="0"/>
            </a:endParaRPr>
          </a:p>
          <a:p>
            <a:endParaRPr lang="en-GB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4C2431D-DAAE-4A45-A0B8-A44843A2DE31}"/>
              </a:ext>
            </a:extLst>
          </p:cNvPr>
          <p:cNvSpPr txBox="1">
            <a:spLocks/>
          </p:cNvSpPr>
          <p:nvPr/>
        </p:nvSpPr>
        <p:spPr>
          <a:xfrm>
            <a:off x="739140" y="1825623"/>
            <a:ext cx="9199990" cy="48932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>
                <a:latin typeface="Sassoon Infant Std" panose="020B0503020103030203" pitchFamily="34" charset="0"/>
              </a:rPr>
              <a:t>Essential letters and sounds</a:t>
            </a:r>
          </a:p>
          <a:p>
            <a:r>
              <a:rPr lang="en-US" sz="3200" dirty="0">
                <a:latin typeface="Sassoon Infant Std" panose="020B0503020103030203" pitchFamily="34" charset="0"/>
              </a:rPr>
              <a:t>Daily sessions </a:t>
            </a:r>
          </a:p>
          <a:p>
            <a:endParaRPr lang="en-US" sz="3200" dirty="0">
              <a:latin typeface="Sassoon Infant Std" panose="020B0503020103030203" pitchFamily="34" charset="0"/>
            </a:endParaRPr>
          </a:p>
          <a:p>
            <a:r>
              <a:rPr lang="en-US" dirty="0">
                <a:latin typeface="Sassoon Infant Std" panose="020B0503020103030203" pitchFamily="34" charset="0"/>
              </a:rPr>
              <a:t>Children are taught reading and spelling daily throughout the week and each session follows a structured format</a:t>
            </a:r>
          </a:p>
          <a:p>
            <a:r>
              <a:rPr lang="en-US" dirty="0">
                <a:latin typeface="Sassoon Infant Std" panose="020B0503020103030203" pitchFamily="34" charset="0"/>
              </a:rPr>
              <a:t>Activities will vary &amp; be adapted. </a:t>
            </a:r>
          </a:p>
          <a:p>
            <a:r>
              <a:rPr lang="en-US" dirty="0">
                <a:latin typeface="Sassoon Infant Std" panose="020B0503020103030203" pitchFamily="34" charset="0"/>
              </a:rPr>
              <a:t>Regular assessments </a:t>
            </a:r>
            <a:endParaRPr lang="en-GB" dirty="0">
              <a:latin typeface="Sassoon Infant Std" panose="020B0503020103030203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3200" dirty="0">
              <a:latin typeface="Sassoon Infant Std" panose="020B0503020103030203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3200" dirty="0">
              <a:latin typeface="Sassoon Infant Std" panose="020B0503020103030203" pitchFamily="34" charset="0"/>
            </a:endParaRPr>
          </a:p>
          <a:p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98F6750-0670-4A2C-AA58-C518E3C478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3758" y="383751"/>
            <a:ext cx="1277210" cy="487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0290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EA895-E7BE-4F92-A256-54F600ADA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Sassoon Infant Std" panose="020B0503020103030203" pitchFamily="34" charset="0"/>
              </a:rPr>
              <a:t>Phonics</a:t>
            </a:r>
            <a:endParaRPr lang="en-GB" b="1" dirty="0">
              <a:latin typeface="Sassoon Infant Std" panose="020B050302010303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A0CC91-7D05-4C3B-A338-7463C573CA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93227"/>
          </a:xfrm>
        </p:spPr>
        <p:txBody>
          <a:bodyPr/>
          <a:lstStyle/>
          <a:p>
            <a:pPr marL="0" indent="0">
              <a:buNone/>
            </a:pPr>
            <a:endParaRPr lang="en-US" sz="3200" dirty="0">
              <a:latin typeface="Sassoon Infant Std" panose="020B0503020103030203" pitchFamily="34" charset="0"/>
            </a:endParaRPr>
          </a:p>
          <a:p>
            <a:pPr marL="0" indent="0">
              <a:buNone/>
            </a:pPr>
            <a:endParaRPr lang="en-US" sz="3200" dirty="0">
              <a:latin typeface="Sassoon Infant Std" panose="020B0503020103030203" pitchFamily="34" charset="0"/>
            </a:endParaRPr>
          </a:p>
          <a:p>
            <a:pPr marL="0" indent="0">
              <a:buNone/>
            </a:pPr>
            <a:endParaRPr lang="en-GB" sz="3200" dirty="0">
              <a:latin typeface="Sassoon Infant Std" panose="020B0503020103030203" pitchFamily="34" charset="0"/>
            </a:endParaRPr>
          </a:p>
          <a:p>
            <a:endParaRPr lang="en-GB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4C2431D-DAAE-4A45-A0B8-A44843A2DE31}"/>
              </a:ext>
            </a:extLst>
          </p:cNvPr>
          <p:cNvSpPr txBox="1">
            <a:spLocks/>
          </p:cNvSpPr>
          <p:nvPr/>
        </p:nvSpPr>
        <p:spPr>
          <a:xfrm>
            <a:off x="739140" y="1825623"/>
            <a:ext cx="9199990" cy="48932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>
                <a:latin typeface="Sassoon Infant Std" panose="020B0503020103030203" pitchFamily="34" charset="0"/>
              </a:rPr>
              <a:t>Phase 1 – pre-schools; 7 aspects (including rhythm &amp; rhyme, oral blending and segmenting, alliteration) </a:t>
            </a:r>
          </a:p>
          <a:p>
            <a:endParaRPr lang="en-US" sz="1400" dirty="0">
              <a:latin typeface="Sassoon Infant Std" panose="020B0503020103030203" pitchFamily="34" charset="0"/>
            </a:endParaRPr>
          </a:p>
          <a:p>
            <a:r>
              <a:rPr lang="en-US" sz="3200" dirty="0">
                <a:latin typeface="Sassoon Infant Std" panose="020B0503020103030203" pitchFamily="34" charset="0"/>
              </a:rPr>
              <a:t>Phase 2 – mainly single sounds</a:t>
            </a:r>
          </a:p>
          <a:p>
            <a:endParaRPr lang="en-US" sz="1400" dirty="0">
              <a:latin typeface="Sassoon Infant Std" panose="020B0503020103030203" pitchFamily="34" charset="0"/>
            </a:endParaRPr>
          </a:p>
          <a:p>
            <a:r>
              <a:rPr lang="en-US" sz="3200" dirty="0">
                <a:latin typeface="Sassoon Infant Std" panose="020B0503020103030203" pitchFamily="34" charset="0"/>
              </a:rPr>
              <a:t>Phase 3 – digraphs</a:t>
            </a:r>
          </a:p>
          <a:p>
            <a:pPr marL="0" indent="0">
              <a:buNone/>
            </a:pPr>
            <a:endParaRPr lang="en-GB" dirty="0">
              <a:latin typeface="Sassoon Infant Std" panose="020B0503020103030203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3200" dirty="0">
              <a:latin typeface="Sassoon Infant Std" panose="020B0503020103030203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3200" dirty="0">
              <a:latin typeface="Sassoon Infant Std" panose="020B0503020103030203" pitchFamily="34" charset="0"/>
            </a:endParaRP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E309F4-FDDC-4B65-85FD-E23AC16D86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8077" y="2919080"/>
            <a:ext cx="2514652" cy="35902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72FFA82-5C87-462F-A825-FE49F1A708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1348" y="2919080"/>
            <a:ext cx="2514652" cy="3573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7538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EA895-E7BE-4F92-A256-54F600ADA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Sassoon Infant Std" panose="020B0503020103030203" pitchFamily="34" charset="0"/>
              </a:rPr>
              <a:t>Phonics</a:t>
            </a:r>
            <a:endParaRPr lang="en-GB" b="1" dirty="0">
              <a:latin typeface="Sassoon Infant Std" panose="020B050302010303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A0CC91-7D05-4C3B-A338-7463C573CA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93227"/>
          </a:xfrm>
        </p:spPr>
        <p:txBody>
          <a:bodyPr/>
          <a:lstStyle/>
          <a:p>
            <a:pPr marL="0" indent="0">
              <a:buNone/>
            </a:pPr>
            <a:endParaRPr lang="en-US" sz="3200" dirty="0">
              <a:latin typeface="Sassoon Infant Std" panose="020B0503020103030203" pitchFamily="34" charset="0"/>
            </a:endParaRPr>
          </a:p>
          <a:p>
            <a:pPr marL="0" indent="0">
              <a:buNone/>
            </a:pPr>
            <a:endParaRPr lang="en-US" sz="3200" dirty="0">
              <a:latin typeface="Sassoon Infant Std" panose="020B0503020103030203" pitchFamily="34" charset="0"/>
            </a:endParaRPr>
          </a:p>
          <a:p>
            <a:pPr marL="0" indent="0">
              <a:buNone/>
            </a:pPr>
            <a:endParaRPr lang="en-GB" sz="3200" dirty="0">
              <a:latin typeface="Sassoon Infant Std" panose="020B0503020103030203" pitchFamily="34" charset="0"/>
            </a:endParaRPr>
          </a:p>
          <a:p>
            <a:endParaRPr lang="en-GB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4C2431D-DAAE-4A45-A0B8-A44843A2DE31}"/>
              </a:ext>
            </a:extLst>
          </p:cNvPr>
          <p:cNvSpPr txBox="1">
            <a:spLocks/>
          </p:cNvSpPr>
          <p:nvPr/>
        </p:nvSpPr>
        <p:spPr>
          <a:xfrm>
            <a:off x="739140" y="1825623"/>
            <a:ext cx="10816756" cy="48932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>
                <a:latin typeface="Sassoon Infant Std" panose="020B0503020103030203" pitchFamily="34" charset="0"/>
              </a:rPr>
              <a:t>Phase 4 – </a:t>
            </a:r>
            <a:r>
              <a:rPr lang="en-US" dirty="0">
                <a:latin typeface="Sassoon Infant Std" panose="020B0503020103030203" pitchFamily="34" charset="0"/>
              </a:rPr>
              <a:t>initial and final blends ‘</a:t>
            </a:r>
            <a:r>
              <a:rPr lang="en-US" b="1" dirty="0">
                <a:latin typeface="Sassoon Infant Std" panose="020B0503020103030203" pitchFamily="34" charset="0"/>
              </a:rPr>
              <a:t>fr</a:t>
            </a:r>
            <a:r>
              <a:rPr lang="en-US" dirty="0">
                <a:latin typeface="Sassoon Infant Std" panose="020B0503020103030203" pitchFamily="34" charset="0"/>
              </a:rPr>
              <a:t>og’</a:t>
            </a:r>
          </a:p>
          <a:p>
            <a:pPr marL="0" indent="0">
              <a:buNone/>
            </a:pPr>
            <a:r>
              <a:rPr lang="en-US" dirty="0">
                <a:latin typeface="Sassoon Infant Std" panose="020B0503020103030203" pitchFamily="34" charset="0"/>
              </a:rPr>
              <a:t> ‘te</a:t>
            </a:r>
            <a:r>
              <a:rPr lang="en-US" b="1" dirty="0">
                <a:latin typeface="Sassoon Infant Std" panose="020B0503020103030203" pitchFamily="34" charset="0"/>
              </a:rPr>
              <a:t>nt</a:t>
            </a:r>
            <a:r>
              <a:rPr lang="en-US" dirty="0">
                <a:latin typeface="Sassoon Infant Std" panose="020B0503020103030203" pitchFamily="34" charset="0"/>
              </a:rPr>
              <a:t>’</a:t>
            </a:r>
            <a:endParaRPr lang="en-US" sz="3200" dirty="0">
              <a:latin typeface="Sassoon Infant Std" panose="020B0503020103030203" pitchFamily="34" charset="0"/>
            </a:endParaRPr>
          </a:p>
          <a:p>
            <a:r>
              <a:rPr lang="en-US" sz="3200" dirty="0">
                <a:latin typeface="Sassoon Infant Std" panose="020B0503020103030203" pitchFamily="34" charset="0"/>
              </a:rPr>
              <a:t>Phase 5 - </a:t>
            </a:r>
            <a:r>
              <a:rPr lang="en-GB" dirty="0">
                <a:solidFill>
                  <a:srgbClr val="000000"/>
                </a:solidFill>
                <a:latin typeface="Sassoon Infant Std" panose="020B0503020103030203" pitchFamily="34" charset="0"/>
              </a:rPr>
              <a:t>new graphemes &amp; alternative graphemes for the sounds they already know.  The children will be automatically decoding a large number of words for reading by this point.</a:t>
            </a:r>
            <a:endParaRPr lang="en-GB" dirty="0">
              <a:latin typeface="Sassoon Infant Std" panose="020B0503020103030203" pitchFamily="34" charset="0"/>
            </a:endParaRPr>
          </a:p>
          <a:p>
            <a:r>
              <a:rPr lang="en-US" sz="3200" dirty="0">
                <a:latin typeface="Sassoon Infant Std" panose="020B0503020103030203" pitchFamily="34" charset="0"/>
              </a:rPr>
              <a:t>Phase 6 - </a:t>
            </a:r>
            <a:r>
              <a:rPr lang="en-US" dirty="0" err="1">
                <a:latin typeface="Sassoon Infant Std" panose="020B0503020103030203" pitchFamily="34" charset="0"/>
              </a:rPr>
              <a:t>ch</a:t>
            </a:r>
            <a:r>
              <a:rPr lang="en-GB" dirty="0" err="1">
                <a:solidFill>
                  <a:srgbClr val="000000"/>
                </a:solidFill>
                <a:latin typeface="Sassoon Infant Std" panose="020B0503020103030203" pitchFamily="34" charset="0"/>
              </a:rPr>
              <a:t>ildren</a:t>
            </a:r>
            <a:r>
              <a:rPr lang="en-GB" dirty="0">
                <a:solidFill>
                  <a:srgbClr val="000000"/>
                </a:solidFill>
                <a:latin typeface="Sassoon Infant Std" panose="020B0503020103030203" pitchFamily="34" charset="0"/>
              </a:rPr>
              <a:t> will be reading longer and less familiar texts independently and fluently. It is crucial that, at this point, children are now reading to learn and reading for </a:t>
            </a:r>
            <a:r>
              <a:rPr lang="en-GB" b="1" dirty="0">
                <a:solidFill>
                  <a:srgbClr val="000000"/>
                </a:solidFill>
                <a:latin typeface="Sassoon Infant Std" panose="020B0503020103030203" pitchFamily="34" charset="0"/>
              </a:rPr>
              <a:t>pleasure</a:t>
            </a:r>
            <a:r>
              <a:rPr lang="en-GB" dirty="0">
                <a:solidFill>
                  <a:srgbClr val="000000"/>
                </a:solidFill>
                <a:latin typeface="Sassoon Infant Std" panose="020B0503020103030203" pitchFamily="34" charset="0"/>
              </a:rPr>
              <a:t>.</a:t>
            </a:r>
          </a:p>
          <a:p>
            <a:r>
              <a:rPr lang="en-US" dirty="0">
                <a:solidFill>
                  <a:srgbClr val="000000"/>
                </a:solidFill>
                <a:latin typeface="Sassoon Infant Std" panose="020B0503020103030203" pitchFamily="34" charset="0"/>
              </a:rPr>
              <a:t>P</a:t>
            </a:r>
            <a:r>
              <a:rPr lang="en-GB" dirty="0" err="1">
                <a:solidFill>
                  <a:srgbClr val="000000"/>
                </a:solidFill>
                <a:latin typeface="Sassoon Infant Std" panose="020B0503020103030203" pitchFamily="34" charset="0"/>
              </a:rPr>
              <a:t>honic</a:t>
            </a:r>
            <a:r>
              <a:rPr lang="en-GB" dirty="0">
                <a:solidFill>
                  <a:srgbClr val="000000"/>
                </a:solidFill>
                <a:latin typeface="Sassoon Infant Std" panose="020B0503020103030203" pitchFamily="34" charset="0"/>
              </a:rPr>
              <a:t> screening check at the </a:t>
            </a:r>
            <a:r>
              <a:rPr lang="en-GB" u="sng" dirty="0">
                <a:solidFill>
                  <a:srgbClr val="000000"/>
                </a:solidFill>
                <a:latin typeface="Sassoon Infant Std" panose="020B0503020103030203" pitchFamily="34" charset="0"/>
              </a:rPr>
              <a:t>end of year 1.</a:t>
            </a:r>
            <a:endParaRPr lang="en-GB" u="sng" dirty="0">
              <a:latin typeface="Sassoon Infant Std" panose="020B0503020103030203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3200" dirty="0">
              <a:latin typeface="Sassoon Infant Std" panose="020B0503020103030203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3200" dirty="0">
              <a:latin typeface="Sassoon Infant Std" panose="020B0503020103030203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27126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445</Words>
  <Application>Microsoft Office PowerPoint</Application>
  <PresentationFormat>Widescreen</PresentationFormat>
  <Paragraphs>82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Sassoon Infant Std</vt:lpstr>
      <vt:lpstr>Sassoon Penpals Joined</vt:lpstr>
      <vt:lpstr>Office Theme</vt:lpstr>
      <vt:lpstr>Parents Meeting</vt:lpstr>
      <vt:lpstr>Adults in Class</vt:lpstr>
      <vt:lpstr>Curriculum Overview</vt:lpstr>
      <vt:lpstr>Supporting at Home</vt:lpstr>
      <vt:lpstr>Phonics</vt:lpstr>
      <vt:lpstr>Phonics</vt:lpstr>
      <vt:lpstr>Phonics</vt:lpstr>
      <vt:lpstr>Phonics</vt:lpstr>
      <vt:lpstr>Phonics</vt:lpstr>
      <vt:lpstr>Tapestry</vt:lpstr>
      <vt:lpstr>Assessment</vt:lpstr>
      <vt:lpstr>Housekeeping</vt:lpstr>
      <vt:lpstr>P.E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Parents Meeting</dc:title>
  <dc:creator>Tom Daniell</dc:creator>
  <cp:lastModifiedBy>Lucy Newton</cp:lastModifiedBy>
  <cp:revision>18</cp:revision>
  <dcterms:created xsi:type="dcterms:W3CDTF">2025-09-06T10:11:52Z</dcterms:created>
  <dcterms:modified xsi:type="dcterms:W3CDTF">2025-09-24T20:06:03Z</dcterms:modified>
</cp:coreProperties>
</file>